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6"/>
  </p:notesMasterIdLst>
  <p:sldIdLst>
    <p:sldId id="300" r:id="rId3"/>
    <p:sldId id="275" r:id="rId4"/>
    <p:sldId id="278" r:id="rId5"/>
    <p:sldId id="288" r:id="rId6"/>
    <p:sldId id="352" r:id="rId7"/>
    <p:sldId id="355" r:id="rId8"/>
    <p:sldId id="360" r:id="rId9"/>
    <p:sldId id="354" r:id="rId10"/>
    <p:sldId id="282" r:id="rId11"/>
    <p:sldId id="276" r:id="rId12"/>
    <p:sldId id="358" r:id="rId13"/>
    <p:sldId id="361" r:id="rId14"/>
    <p:sldId id="362" r:id="rId15"/>
    <p:sldId id="363" r:id="rId16"/>
    <p:sldId id="364" r:id="rId17"/>
    <p:sldId id="365" r:id="rId18"/>
    <p:sldId id="379" r:id="rId19"/>
    <p:sldId id="367" r:id="rId20"/>
    <p:sldId id="366" r:id="rId21"/>
    <p:sldId id="369" r:id="rId22"/>
    <p:sldId id="368" r:id="rId23"/>
    <p:sldId id="370" r:id="rId24"/>
    <p:sldId id="371" r:id="rId25"/>
    <p:sldId id="394" r:id="rId26"/>
    <p:sldId id="395" r:id="rId27"/>
    <p:sldId id="372" r:id="rId28"/>
    <p:sldId id="373" r:id="rId29"/>
    <p:sldId id="374" r:id="rId30"/>
    <p:sldId id="375" r:id="rId31"/>
    <p:sldId id="376" r:id="rId32"/>
    <p:sldId id="378" r:id="rId33"/>
    <p:sldId id="377" r:id="rId34"/>
    <p:sldId id="281" r:id="rId35"/>
  </p:sldIdLst>
  <p:sldSz cx="12192000" cy="6858000"/>
  <p:notesSz cx="6858000" cy="9144000"/>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A1B"/>
    <a:srgbClr val="2CA500"/>
    <a:srgbClr val="FF9409"/>
    <a:srgbClr val="37AB91"/>
    <a:srgbClr val="FB498B"/>
    <a:srgbClr val="36D4D0"/>
    <a:srgbClr val="C036A5"/>
    <a:srgbClr val="417DA2"/>
    <a:srgbClr val="4788B1"/>
    <a:srgbClr val="5081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0" autoAdjust="0"/>
    <p:restoredTop sz="94660"/>
  </p:normalViewPr>
  <p:slideViewPr>
    <p:cSldViewPr snapToGrid="0">
      <p:cViewPr varScale="1">
        <p:scale>
          <a:sx n="84" d="100"/>
          <a:sy n="84" d="100"/>
        </p:scale>
        <p:origin x="68" y="552"/>
      </p:cViewPr>
      <p:guideLst/>
    </p:cSldViewPr>
  </p:slideViewPr>
  <p:notesTextViewPr>
    <p:cViewPr>
      <p:scale>
        <a:sx n="1" d="1"/>
        <a:sy n="1" d="1"/>
      </p:scale>
      <p:origin x="0" y="0"/>
    </p:cViewPr>
  </p:notesTextViewPr>
  <p:sorterViewPr>
    <p:cViewPr>
      <p:scale>
        <a:sx n="75" d="100"/>
        <a:sy n="75" d="100"/>
      </p:scale>
      <p:origin x="0" y="-8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86135\Desktop\&#20020;&#26102;&#25991;&#20214;\&#24037;&#20316;&#31807;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Sheet1!$D$7</c:f>
              <c:strCache>
                <c:ptCount val="1"/>
                <c:pt idx="0">
                  <c:v>Planning time</c:v>
                </c:pt>
              </c:strCache>
            </c:strRef>
          </c:tx>
          <c:spPr>
            <a:ln w="19050" cap="rnd">
              <a:solidFill>
                <a:schemeClr val="accent1"/>
              </a:solidFill>
              <a:round/>
            </a:ln>
            <a:effectLst/>
          </c:spPr>
          <c:marker>
            <c:symbol val="none"/>
          </c:marker>
          <c:xVal>
            <c:strRef>
              <c:f>Sheet1!$C$8:$C$26</c:f>
              <c:strCache>
                <c:ptCount val="19"/>
                <c:pt idx="0">
                  <c:v>Previous Preparation</c:v>
                </c:pt>
                <c:pt idx="1">
                  <c:v>Market Research</c:v>
                </c:pt>
                <c:pt idx="2">
                  <c:v>Demand Analysis</c:v>
                </c:pt>
                <c:pt idx="3">
                  <c:v>Design Stage</c:v>
                </c:pt>
                <c:pt idx="4">
                  <c:v>Data Acquision</c:v>
                </c:pt>
                <c:pt idx="5">
                  <c:v>Key Point Normalization</c:v>
                </c:pt>
                <c:pt idx="6">
                  <c:v>Human posture classification</c:v>
                </c:pt>
                <c:pt idx="7">
                  <c:v>Classification Result Smoothing</c:v>
                </c:pt>
                <c:pt idx="8">
                  <c:v>Build counter</c:v>
                </c:pt>
                <c:pt idx="9">
                  <c:v>Classification Result Visualization</c:v>
                </c:pt>
                <c:pt idx="10">
                  <c:v>Extract key point coordinates of training set</c:v>
                </c:pt>
                <c:pt idx="11">
                  <c:v>Construct classifier</c:v>
                </c:pt>
                <c:pt idx="12">
                  <c:v>Check for abnormal samples</c:v>
                </c:pt>
                <c:pt idx="13">
                  <c:v>Generate csv file</c:v>
                </c:pt>
                <c:pt idx="14">
                  <c:v>Video prediction</c:v>
                </c:pt>
                <c:pt idx="15">
                  <c:v>Integrated Android app application</c:v>
                </c:pt>
                <c:pt idx="16">
                  <c:v>Debug app</c:v>
                </c:pt>
                <c:pt idx="17">
                  <c:v>Project Closure</c:v>
                </c:pt>
                <c:pt idx="18">
                  <c:v>Summary</c:v>
                </c:pt>
              </c:strCache>
            </c:strRef>
          </c:xVal>
          <c:yVal>
            <c:numRef>
              <c:f>Sheet1!$D$8:$D$26</c:f>
              <c:numCache>
                <c:formatCode>yyyy/m/d</c:formatCode>
                <c:ptCount val="19"/>
                <c:pt idx="0">
                  <c:v>44994</c:v>
                </c:pt>
                <c:pt idx="1">
                  <c:v>44994</c:v>
                </c:pt>
                <c:pt idx="2">
                  <c:v>44994</c:v>
                </c:pt>
                <c:pt idx="3">
                  <c:v>44994</c:v>
                </c:pt>
                <c:pt idx="4">
                  <c:v>45001</c:v>
                </c:pt>
                <c:pt idx="5">
                  <c:v>45001</c:v>
                </c:pt>
                <c:pt idx="6">
                  <c:v>45008</c:v>
                </c:pt>
                <c:pt idx="7">
                  <c:v>45008</c:v>
                </c:pt>
                <c:pt idx="8">
                  <c:v>45015</c:v>
                </c:pt>
                <c:pt idx="9">
                  <c:v>45022</c:v>
                </c:pt>
                <c:pt idx="10">
                  <c:v>45036</c:v>
                </c:pt>
                <c:pt idx="11">
                  <c:v>45043</c:v>
                </c:pt>
                <c:pt idx="12">
                  <c:v>45044</c:v>
                </c:pt>
                <c:pt idx="13">
                  <c:v>45044</c:v>
                </c:pt>
                <c:pt idx="14">
                  <c:v>45044</c:v>
                </c:pt>
                <c:pt idx="15">
                  <c:v>45066</c:v>
                </c:pt>
                <c:pt idx="16">
                  <c:v>45073</c:v>
                </c:pt>
                <c:pt idx="17">
                  <c:v>45078</c:v>
                </c:pt>
                <c:pt idx="18">
                  <c:v>45078</c:v>
                </c:pt>
              </c:numCache>
            </c:numRef>
          </c:yVal>
          <c:smooth val="1"/>
          <c:extLst>
            <c:ext xmlns:c16="http://schemas.microsoft.com/office/drawing/2014/chart" uri="{C3380CC4-5D6E-409C-BE32-E72D297353CC}">
              <c16:uniqueId val="{00000000-8BAD-4FC3-9C14-F1C727086EA4}"/>
            </c:ext>
          </c:extLst>
        </c:ser>
        <c:ser>
          <c:idx val="1"/>
          <c:order val="1"/>
          <c:tx>
            <c:strRef>
              <c:f>Sheet1!$E$7</c:f>
              <c:strCache>
                <c:ptCount val="1"/>
                <c:pt idx="0">
                  <c:v>Actual end time</c:v>
                </c:pt>
              </c:strCache>
            </c:strRef>
          </c:tx>
          <c:spPr>
            <a:ln w="19050" cap="rnd">
              <a:solidFill>
                <a:schemeClr val="accent2"/>
              </a:solidFill>
              <a:round/>
            </a:ln>
            <a:effectLst/>
          </c:spPr>
          <c:marker>
            <c:symbol val="none"/>
          </c:marker>
          <c:xVal>
            <c:strRef>
              <c:f>Sheet1!$C$8:$C$26</c:f>
              <c:strCache>
                <c:ptCount val="19"/>
                <c:pt idx="0">
                  <c:v>Previous Preparation</c:v>
                </c:pt>
                <c:pt idx="1">
                  <c:v>Market Research</c:v>
                </c:pt>
                <c:pt idx="2">
                  <c:v>Demand Analysis</c:v>
                </c:pt>
                <c:pt idx="3">
                  <c:v>Design Stage</c:v>
                </c:pt>
                <c:pt idx="4">
                  <c:v>Data Acquision</c:v>
                </c:pt>
                <c:pt idx="5">
                  <c:v>Key Point Normalization</c:v>
                </c:pt>
                <c:pt idx="6">
                  <c:v>Human posture classification</c:v>
                </c:pt>
                <c:pt idx="7">
                  <c:v>Classification Result Smoothing</c:v>
                </c:pt>
                <c:pt idx="8">
                  <c:v>Build counter</c:v>
                </c:pt>
                <c:pt idx="9">
                  <c:v>Classification Result Visualization</c:v>
                </c:pt>
                <c:pt idx="10">
                  <c:v>Extract key point coordinates of training set</c:v>
                </c:pt>
                <c:pt idx="11">
                  <c:v>Construct classifier</c:v>
                </c:pt>
                <c:pt idx="12">
                  <c:v>Check for abnormal samples</c:v>
                </c:pt>
                <c:pt idx="13">
                  <c:v>Generate csv file</c:v>
                </c:pt>
                <c:pt idx="14">
                  <c:v>Video prediction</c:v>
                </c:pt>
                <c:pt idx="15">
                  <c:v>Integrated Android app application</c:v>
                </c:pt>
                <c:pt idx="16">
                  <c:v>Debug app</c:v>
                </c:pt>
                <c:pt idx="17">
                  <c:v>Project Closure</c:v>
                </c:pt>
                <c:pt idx="18">
                  <c:v>Summary</c:v>
                </c:pt>
              </c:strCache>
            </c:strRef>
          </c:xVal>
          <c:yVal>
            <c:numRef>
              <c:f>Sheet1!$E$8:$E$26</c:f>
              <c:numCache>
                <c:formatCode>yyyy/m/d</c:formatCode>
                <c:ptCount val="19"/>
                <c:pt idx="0">
                  <c:v>44994</c:v>
                </c:pt>
                <c:pt idx="1">
                  <c:v>44994</c:v>
                </c:pt>
                <c:pt idx="2">
                  <c:v>44994</c:v>
                </c:pt>
                <c:pt idx="3">
                  <c:v>44994</c:v>
                </c:pt>
                <c:pt idx="4">
                  <c:v>45001</c:v>
                </c:pt>
                <c:pt idx="5">
                  <c:v>45001</c:v>
                </c:pt>
                <c:pt idx="6">
                  <c:v>45010</c:v>
                </c:pt>
                <c:pt idx="7">
                  <c:v>45010</c:v>
                </c:pt>
                <c:pt idx="8">
                  <c:v>45017</c:v>
                </c:pt>
                <c:pt idx="9">
                  <c:v>45026</c:v>
                </c:pt>
                <c:pt idx="10">
                  <c:v>45046</c:v>
                </c:pt>
                <c:pt idx="11">
                  <c:v>45051</c:v>
                </c:pt>
                <c:pt idx="12">
                  <c:v>45053</c:v>
                </c:pt>
                <c:pt idx="13">
                  <c:v>45053</c:v>
                </c:pt>
                <c:pt idx="14">
                  <c:v>45053</c:v>
                </c:pt>
                <c:pt idx="15">
                  <c:v>45069</c:v>
                </c:pt>
                <c:pt idx="16">
                  <c:v>45074</c:v>
                </c:pt>
                <c:pt idx="17">
                  <c:v>45078</c:v>
                </c:pt>
                <c:pt idx="18">
                  <c:v>45078</c:v>
                </c:pt>
              </c:numCache>
            </c:numRef>
          </c:yVal>
          <c:smooth val="1"/>
          <c:extLst>
            <c:ext xmlns:c16="http://schemas.microsoft.com/office/drawing/2014/chart" uri="{C3380CC4-5D6E-409C-BE32-E72D297353CC}">
              <c16:uniqueId val="{00000001-8BAD-4FC3-9C14-F1C727086EA4}"/>
            </c:ext>
          </c:extLst>
        </c:ser>
        <c:dLbls>
          <c:showLegendKey val="0"/>
          <c:showVal val="0"/>
          <c:showCatName val="0"/>
          <c:showSerName val="0"/>
          <c:showPercent val="0"/>
          <c:showBubbleSize val="0"/>
        </c:dLbls>
        <c:axId val="1983062639"/>
        <c:axId val="1983063599"/>
      </c:scatterChart>
      <c:valAx>
        <c:axId val="19830626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r">
                  <a:defRPr lang="zh-CN" sz="1100" b="1" i="0" u="none" strike="noStrike" kern="1200" baseline="0">
                    <a:solidFill>
                      <a:schemeClr val="tx1">
                        <a:lumMod val="65000"/>
                        <a:lumOff val="35000"/>
                      </a:schemeClr>
                    </a:solidFill>
                    <a:latin typeface="+mn-lt"/>
                    <a:ea typeface="+mn-ea"/>
                    <a:cs typeface="+mn-cs"/>
                  </a:defRPr>
                </a:pPr>
                <a:r>
                  <a:rPr lang="en-US" sz="1100" b="1" dirty="0"/>
                  <a:t>Activity id</a:t>
                </a:r>
                <a:endParaRPr lang="zh-CN" sz="1100" b="1" dirty="0"/>
              </a:p>
            </c:rich>
          </c:tx>
          <c:layout>
            <c:manualLayout>
              <c:xMode val="edge"/>
              <c:yMode val="edge"/>
              <c:x val="0.46762824581567802"/>
              <c:y val="0.89434654772199695"/>
            </c:manualLayout>
          </c:layout>
          <c:overlay val="0"/>
          <c:spPr>
            <a:noFill/>
            <a:ln>
              <a:noFill/>
            </a:ln>
            <a:effectLst/>
          </c:spPr>
          <c:txPr>
            <a:bodyPr rot="0" spcFirstLastPara="1" vertOverflow="ellipsis" vert="horz" wrap="square" anchor="ctr" anchorCtr="1"/>
            <a:lstStyle/>
            <a:p>
              <a:pPr algn="r">
                <a:defRPr lang="zh-CN" sz="1100" b="1"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050" b="1" i="0" u="none" strike="noStrike" kern="1200" baseline="0">
                <a:solidFill>
                  <a:schemeClr val="tx1">
                    <a:lumMod val="65000"/>
                    <a:lumOff val="35000"/>
                  </a:schemeClr>
                </a:solidFill>
                <a:latin typeface="+mn-lt"/>
                <a:ea typeface="+mn-ea"/>
                <a:cs typeface="+mn-cs"/>
              </a:defRPr>
            </a:pPr>
            <a:endParaRPr lang="zh-CN"/>
          </a:p>
        </c:txPr>
        <c:crossAx val="1983063599"/>
        <c:crosses val="autoZero"/>
        <c:crossBetween val="midCat"/>
      </c:valAx>
      <c:valAx>
        <c:axId val="1983063599"/>
        <c:scaling>
          <c:orientation val="minMax"/>
          <c:max val="45090"/>
          <c:min val="449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200" b="1" i="0" u="none" strike="noStrike" kern="1200" baseline="0">
                    <a:solidFill>
                      <a:schemeClr val="tx1">
                        <a:lumMod val="65000"/>
                        <a:lumOff val="35000"/>
                      </a:schemeClr>
                    </a:solidFill>
                    <a:latin typeface="+mn-lt"/>
                    <a:ea typeface="+mn-ea"/>
                    <a:cs typeface="+mn-cs"/>
                  </a:defRPr>
                </a:pPr>
                <a:r>
                  <a:rPr lang="en-US" altLang="zh-CN" sz="1200" b="1"/>
                  <a:t>Date</a:t>
                </a:r>
                <a:endParaRPr lang="zh-CN" sz="1200" b="1"/>
              </a:p>
            </c:rich>
          </c:tx>
          <c:layout>
            <c:manualLayout>
              <c:xMode val="edge"/>
              <c:yMode val="edge"/>
              <c:x val="8.7145969498910701E-3"/>
              <c:y val="0.40443530107869502"/>
            </c:manualLayout>
          </c:layout>
          <c:overlay val="0"/>
          <c:spPr>
            <a:noFill/>
            <a:ln>
              <a:noFill/>
            </a:ln>
            <a:effectLst/>
          </c:spPr>
          <c:txPr>
            <a:bodyPr rot="-5400000" spcFirstLastPara="1" vertOverflow="ellipsis" vert="horz" wrap="square" anchor="ctr" anchorCtr="1"/>
            <a:lstStyle/>
            <a:p>
              <a:pPr>
                <a:defRPr lang="zh-CN" sz="1200" b="1" i="0" u="none" strike="noStrike" kern="1200" baseline="0">
                  <a:solidFill>
                    <a:schemeClr val="tx1">
                      <a:lumMod val="65000"/>
                      <a:lumOff val="35000"/>
                    </a:schemeClr>
                  </a:solidFill>
                  <a:latin typeface="+mn-lt"/>
                  <a:ea typeface="+mn-ea"/>
                  <a:cs typeface="+mn-cs"/>
                </a:defRPr>
              </a:pPr>
              <a:endParaRPr lang="zh-CN"/>
            </a:p>
          </c:txPr>
        </c:title>
        <c:numFmt formatCode="yyyy/m/d"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050" b="1" i="0" u="none" strike="noStrike" kern="1200" baseline="0">
                <a:solidFill>
                  <a:schemeClr val="tx1">
                    <a:lumMod val="65000"/>
                    <a:lumOff val="35000"/>
                  </a:schemeClr>
                </a:solidFill>
                <a:latin typeface="+mn-lt"/>
                <a:ea typeface="+mn-ea"/>
                <a:cs typeface="+mn-cs"/>
              </a:defRPr>
            </a:pPr>
            <a:endParaRPr lang="zh-CN"/>
          </a:p>
        </c:txPr>
        <c:crossAx val="19830626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5D13BBE5-0BEA-4494-9BEF-C8C2F48C9E2D}" type="datetimeFigureOut">
              <a:rPr lang="zh-CN" altLang="en-US" smtClean="0"/>
              <a:t>2023/5/30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F1CB8912-F0BA-4AD8-8415-DA1F26BCB09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 will introduce some important points in our entire project, as well as our current and future work</a:t>
            </a:r>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 will introduce some important points in our entire project, as well as our current and future work</a:t>
            </a:r>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 will introduce some important points in our entire project, as well as our current and future work</a:t>
            </a:r>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 will introduce some important points in our entire project, as well as our current and future work</a:t>
            </a:r>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a:buFont typeface="Arial" panose="020B0604020202020204" pitchFamily="34" charset="0"/>
              <a:buChar char="•"/>
            </a:pPr>
            <a:r>
              <a:rPr lang="en-US" altLang="zh-CN" dirty="0">
                <a:latin typeface="+mn-ea"/>
                <a:sym typeface="+mn-ea"/>
              </a:rPr>
              <a:t>In order to reduce the difficulty of algorithm development, the system only requires single-person pose detection. If the pose detection effect is good, then theoretically the counting of the exercise can be completed. </a:t>
            </a:r>
            <a:endParaRPr lang="en-US" altLang="zh-CN" i="0" dirty="0">
              <a:solidFill>
                <a:schemeClr val="tx1"/>
              </a:solidFill>
              <a:latin typeface="+mn-ea"/>
            </a:endParaRPr>
          </a:p>
          <a:p>
            <a:pPr marL="285750" indent="-285750" algn="just">
              <a:buFont typeface="Arial" panose="020B0604020202020204" pitchFamily="34" charset="0"/>
              <a:buChar char="•"/>
            </a:pPr>
            <a:r>
              <a:rPr lang="en-US" altLang="zh-CN" dirty="0">
                <a:latin typeface="+mn-ea"/>
                <a:sym typeface="+mn-ea"/>
              </a:rPr>
              <a:t>The counting rule is very simple: by observing the push-up posture, as long as the Euclidean distance between the key points representing the head and the key points representing the elbow changes periodically, it can be regarded as doing a push-up, and the frequency and period can be conveniently calculated for counting. </a:t>
            </a:r>
            <a:endParaRPr lang="en-US" altLang="zh-CN" i="0" dirty="0">
              <a:solidFill>
                <a:schemeClr val="tx1"/>
              </a:solidFill>
              <a:latin typeface="+mn-ea"/>
            </a:endParaRPr>
          </a:p>
          <a:p>
            <a:pPr marL="285750" indent="-285750" algn="just">
              <a:buFont typeface="Arial" panose="020B0604020202020204" pitchFamily="34" charset="0"/>
              <a:buChar char="•"/>
            </a:pPr>
            <a:r>
              <a:rPr lang="en-US" altLang="zh-CN" dirty="0">
                <a:latin typeface="+mn-ea"/>
                <a:sym typeface="+mn-ea"/>
              </a:rPr>
              <a:t>Therefore, the remaining problem is how to choose a model that can perform good pose detection quickly.</a:t>
            </a:r>
            <a:endParaRPr lang="en-US" altLang="zh-CN" i="0" dirty="0">
              <a:solidFill>
                <a:schemeClr val="tx1"/>
              </a:solidFill>
              <a:latin typeface="+mn-ea"/>
            </a:endParaRPr>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 will introduce some important points in our entire project, as well as our current and future work</a:t>
            </a:r>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4" name="TextBox 3"/>
          <p:cNvSpPr txBox="1"/>
          <p:nvPr userDrawn="1"/>
        </p:nvSpPr>
        <p:spPr>
          <a:xfrm>
            <a:off x="447205" y="6492875"/>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http://www.1ppt.com/moban/</a:t>
            </a:r>
            <a:r>
              <a:rPr lang="zh-CN" altLang="en-US" sz="100" dirty="0">
                <a:solidFill>
                  <a:prstClr val="black"/>
                </a:solidFill>
                <a:latin typeface="微软雅黑" panose="020B0503020204020204" pitchFamily="34" charset="-122"/>
              </a:rPr>
              <a:t> </a:t>
            </a:r>
            <a:endParaRPr lang="en-US" altLang="zh-CN" sz="100" dirty="0">
              <a:solidFill>
                <a:prstClr val="black"/>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2023/5/30</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2023/5/30</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3.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14672" y="103227"/>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1679374" y="1577303"/>
            <a:ext cx="9411970" cy="769441"/>
          </a:xfrm>
          <a:prstGeom prst="rect">
            <a:avLst/>
          </a:prstGeom>
          <a:noFill/>
        </p:spPr>
        <p:txBody>
          <a:bodyPr wrap="square" rtlCol="0">
            <a:spAutoFit/>
            <a:scene3d>
              <a:camera prst="orthographicFront"/>
              <a:lightRig rig="threePt" dir="t"/>
            </a:scene3d>
            <a:sp3d contourW="12700"/>
          </a:bodyPr>
          <a:lstStyle/>
          <a:p>
            <a:pPr algn="ctr"/>
            <a:r>
              <a:rPr lang="en-US" altLang="zh-CN" sz="4400" kern="100" dirty="0">
                <a:solidFill>
                  <a:srgbClr val="374151"/>
                </a:solidFill>
                <a:effectLst/>
                <a:latin typeface="Times New Roman" panose="02020603050405020304" pitchFamily="18" charset="0"/>
                <a:ea typeface="等线" panose="02010600030101010101" pitchFamily="2" charset="-122"/>
                <a:cs typeface="Times New Roman" panose="02020603050405020304" pitchFamily="18" charset="0"/>
                <a:sym typeface="+mn-ea"/>
              </a:rPr>
              <a:t>Real-time AI Fitness Monitoring System</a:t>
            </a:r>
            <a:endParaRPr lang="zh-CN" altLang="en-US" sz="4400" b="1" dirty="0">
              <a:solidFill>
                <a:srgbClr val="37AB91"/>
              </a:solidFill>
              <a:latin typeface="Times New Roman" panose="02020603050405020304" pitchFamily="18" charset="0"/>
              <a:cs typeface="Times New Roman" panose="02020603050405020304" pitchFamily="18" charset="0"/>
              <a:sym typeface="+mn-lt"/>
            </a:endParaRPr>
          </a:p>
        </p:txBody>
      </p:sp>
      <p:sp>
        <p:nvSpPr>
          <p:cNvPr id="74" name="文本框 73"/>
          <p:cNvSpPr txBox="1"/>
          <p:nvPr/>
        </p:nvSpPr>
        <p:spPr>
          <a:xfrm>
            <a:off x="5300980" y="5760720"/>
            <a:ext cx="1581150" cy="306705"/>
          </a:xfrm>
          <a:prstGeom prst="rect">
            <a:avLst/>
          </a:prstGeom>
          <a:noFill/>
        </p:spPr>
        <p:txBody>
          <a:bodyPr wrap="square" rtlCol="0">
            <a:spAutoFit/>
            <a:scene3d>
              <a:camera prst="orthographicFront"/>
              <a:lightRig rig="threePt" dir="t"/>
            </a:scene3d>
            <a:sp3d contourW="12700"/>
          </a:bodyPr>
          <a:lstStyle/>
          <a:p>
            <a:pPr algn="ctr"/>
            <a:r>
              <a:rPr lang="en-US" sz="1400" dirty="0">
                <a:solidFill>
                  <a:schemeClr val="bg1"/>
                </a:solidFill>
                <a:cs typeface="+mn-ea"/>
                <a:sym typeface="+mn-lt"/>
              </a:rPr>
              <a:t>PPT</a:t>
            </a:r>
            <a:r>
              <a:rPr lang="zh-CN" altLang="en-US" sz="1400" dirty="0">
                <a:solidFill>
                  <a:schemeClr val="bg1"/>
                </a:solidFill>
                <a:cs typeface="+mn-ea"/>
                <a:sym typeface="+mn-lt"/>
              </a:rPr>
              <a:t>汇</a:t>
            </a:r>
          </a:p>
        </p:txBody>
      </p:sp>
      <p:sp>
        <p:nvSpPr>
          <p:cNvPr id="4099" name="Text Box 2"/>
          <p:cNvSpPr txBox="1">
            <a:spLocks noChangeArrowheads="1"/>
          </p:cNvSpPr>
          <p:nvPr/>
        </p:nvSpPr>
        <p:spPr bwMode="auto">
          <a:xfrm>
            <a:off x="-59868" y="4312133"/>
            <a:ext cx="11305256" cy="1872208"/>
          </a:xfrm>
          <a:prstGeom prst="rect">
            <a:avLst/>
          </a:prstGeom>
          <a:noFill/>
          <a:ln>
            <a:noFill/>
          </a:ln>
        </p:spPr>
        <p:txBody>
          <a:bodyPr lIns="90000" tIns="50760" rIns="90000" bIns="46800" anchor="b"/>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9pPr>
          </a:lstStyle>
          <a:p>
            <a:pPr algn="ctr" eaLnBrk="1" hangingPunct="1"/>
            <a:endParaRPr lang="en-US" altLang="zh-CN" sz="2800" dirty="0">
              <a:solidFill>
                <a:schemeClr val="tx1"/>
              </a:solidFill>
            </a:endParaRPr>
          </a:p>
          <a:p>
            <a:pPr algn="ctr" eaLnBrk="1" hangingPunct="1"/>
            <a:r>
              <a:rPr lang="en-US" altLang="zh-CN"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Team</a:t>
            </a:r>
            <a:r>
              <a:rPr lang="zh-CN" altLang="en-US"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：王绪龙 </a:t>
            </a:r>
            <a:r>
              <a:rPr lang="en-US" altLang="zh-CN"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202230310264</a:t>
            </a:r>
          </a:p>
          <a:p>
            <a:pPr algn="ctr" eaLnBrk="1" hangingPunct="1"/>
            <a:r>
              <a:rPr lang="zh-CN" altLang="en-US"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a:t>
            </a:r>
            <a:r>
              <a:rPr lang="en-US" altLang="zh-CN"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昊</a:t>
            </a:r>
            <a:r>
              <a:rPr lang="en-US" altLang="zh-CN"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202230310262</a:t>
            </a:r>
          </a:p>
          <a:p>
            <a:pPr algn="ctr" eaLnBrk="1" hangingPunct="1"/>
            <a:r>
              <a:rPr lang="zh-CN" altLang="en-US"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裘罗荧 </a:t>
            </a:r>
            <a:r>
              <a:rPr lang="en-US" altLang="zh-CN"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202230310247</a:t>
            </a:r>
            <a:r>
              <a:rPr lang="en-US" altLang="zh-CN" spc="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247</a:t>
            </a:r>
          </a:p>
        </p:txBody>
      </p:sp>
      <p:pic>
        <p:nvPicPr>
          <p:cNvPr id="2" name="图片 1"/>
          <p:cNvPicPr>
            <a:picLocks noChangeAspect="1"/>
          </p:cNvPicPr>
          <p:nvPr/>
        </p:nvPicPr>
        <p:blipFill>
          <a:blip r:embed="rId3"/>
          <a:srcRect l="2262" t="9748" r="1623" b="11800"/>
          <a:stretch>
            <a:fillRect/>
          </a:stretch>
        </p:blipFill>
        <p:spPr>
          <a:xfrm>
            <a:off x="459381" y="3166517"/>
            <a:ext cx="1634114" cy="1065351"/>
          </a:xfrm>
          <a:prstGeom prst="rect">
            <a:avLst/>
          </a:prstGeom>
        </p:spPr>
      </p:pic>
      <p:pic>
        <p:nvPicPr>
          <p:cNvPr id="3" name="图片 2"/>
          <p:cNvPicPr>
            <a:picLocks noChangeAspect="1"/>
          </p:cNvPicPr>
          <p:nvPr/>
        </p:nvPicPr>
        <p:blipFill>
          <a:blip r:embed="rId4"/>
          <a:srcRect t="23671"/>
          <a:stretch>
            <a:fillRect/>
          </a:stretch>
        </p:blipFill>
        <p:spPr>
          <a:xfrm>
            <a:off x="311326" y="4837585"/>
            <a:ext cx="1410159" cy="10764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0-#ppt_w/2"/>
                                          </p:val>
                                        </p:tav>
                                        <p:tav tm="100000">
                                          <p:val>
                                            <p:strVal val="#ppt_x"/>
                                          </p:val>
                                        </p:tav>
                                      </p:tavLst>
                                    </p:anim>
                                    <p:anim calcmode="lin" valueType="num">
                                      <p:cBhvr additive="base">
                                        <p:cTn id="12" dur="10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0-#ppt_w/2"/>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000" fill="hold"/>
                                        <p:tgtEl>
                                          <p:spTgt spid="64"/>
                                        </p:tgtEl>
                                        <p:attrNameLst>
                                          <p:attrName>ppt_x</p:attrName>
                                        </p:attrNameLst>
                                      </p:cBhvr>
                                      <p:tavLst>
                                        <p:tav tm="0">
                                          <p:val>
                                            <p:strVal val="1+#ppt_w/2"/>
                                          </p:val>
                                        </p:tav>
                                        <p:tav tm="100000">
                                          <p:val>
                                            <p:strVal val="#ppt_x"/>
                                          </p:val>
                                        </p:tav>
                                      </p:tavLst>
                                    </p:anim>
                                    <p:anim calcmode="lin" valueType="num">
                                      <p:cBhvr additive="base">
                                        <p:cTn id="24" dur="1000" fill="hold"/>
                                        <p:tgtEl>
                                          <p:spTgt spid="6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000" fill="hold"/>
                                        <p:tgtEl>
                                          <p:spTgt spid="65"/>
                                        </p:tgtEl>
                                        <p:attrNameLst>
                                          <p:attrName>ppt_x</p:attrName>
                                        </p:attrNameLst>
                                      </p:cBhvr>
                                      <p:tavLst>
                                        <p:tav tm="0">
                                          <p:val>
                                            <p:strVal val="1+#ppt_w/2"/>
                                          </p:val>
                                        </p:tav>
                                        <p:tav tm="100000">
                                          <p:val>
                                            <p:strVal val="#ppt_x"/>
                                          </p:val>
                                        </p:tav>
                                      </p:tavLst>
                                    </p:anim>
                                    <p:anim calcmode="lin" valueType="num">
                                      <p:cBhvr additive="base">
                                        <p:cTn id="28" dur="1000" fill="hold"/>
                                        <p:tgtEl>
                                          <p:spTgt spid="65"/>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000" fill="hold"/>
                                        <p:tgtEl>
                                          <p:spTgt spid="66"/>
                                        </p:tgtEl>
                                        <p:attrNameLst>
                                          <p:attrName>ppt_x</p:attrName>
                                        </p:attrNameLst>
                                      </p:cBhvr>
                                      <p:tavLst>
                                        <p:tav tm="0">
                                          <p:val>
                                            <p:strVal val="1+#ppt_w/2"/>
                                          </p:val>
                                        </p:tav>
                                        <p:tav tm="100000">
                                          <p:val>
                                            <p:strVal val="#ppt_x"/>
                                          </p:val>
                                        </p:tav>
                                      </p:tavLst>
                                    </p:anim>
                                    <p:anim calcmode="lin" valueType="num">
                                      <p:cBhvr additive="base">
                                        <p:cTn id="32" dur="1000" fill="hold"/>
                                        <p:tgtEl>
                                          <p:spTgt spid="66"/>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1+#ppt_w/2"/>
                                          </p:val>
                                        </p:tav>
                                        <p:tav tm="100000">
                                          <p:val>
                                            <p:strVal val="#ppt_x"/>
                                          </p:val>
                                        </p:tav>
                                      </p:tavLst>
                                    </p:anim>
                                    <p:anim calcmode="lin" valueType="num">
                                      <p:cBhvr additive="base">
                                        <p:cTn id="36" dur="1000" fill="hold"/>
                                        <p:tgtEl>
                                          <p:spTgt spid="67"/>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4" grpId="0" animBg="1"/>
      <p:bldP spid="65" grpId="0" animBg="1"/>
      <p:bldP spid="66" grpId="0" animBg="1"/>
      <p:bldP spid="7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p:cNvGrpSpPr/>
          <p:nvPr/>
        </p:nvGrpSpPr>
        <p:grpSpPr>
          <a:xfrm>
            <a:off x="1236663" y="2250231"/>
            <a:ext cx="3571602" cy="2362046"/>
            <a:chOff x="1236663" y="2250231"/>
            <a:chExt cx="3571602" cy="2362046"/>
          </a:xfrm>
        </p:grpSpPr>
        <p:sp>
          <p:nvSpPr>
            <p:cNvPr id="22" name="文本框 21"/>
            <p:cNvSpPr txBox="1"/>
            <p:nvPr/>
          </p:nvSpPr>
          <p:spPr>
            <a:xfrm>
              <a:off x="3005929" y="2250231"/>
              <a:ext cx="1802336" cy="2362046"/>
            </a:xfrm>
            <a:custGeom>
              <a:avLst/>
              <a:gdLst>
                <a:gd name="connsiteX0" fmla="*/ 952490 w 1802336"/>
                <a:gd name="connsiteY0" fmla="*/ 673568 h 2362046"/>
                <a:gd name="connsiteX1" fmla="*/ 453990 w 1802336"/>
                <a:gd name="connsiteY1" fmla="*/ 1404998 h 2362046"/>
                <a:gd name="connsiteX2" fmla="*/ 952490 w 1802336"/>
                <a:gd name="connsiteY2" fmla="*/ 1404998 h 2362046"/>
                <a:gd name="connsiteX3" fmla="*/ 944956 w 1802336"/>
                <a:gd name="connsiteY3" fmla="*/ 0 h 2362046"/>
                <a:gd name="connsiteX4" fmla="*/ 1359005 w 1802336"/>
                <a:gd name="connsiteY4" fmla="*/ 0 h 2362046"/>
                <a:gd name="connsiteX5" fmla="*/ 1359005 w 1802336"/>
                <a:gd name="connsiteY5" fmla="*/ 1404998 h 2362046"/>
                <a:gd name="connsiteX6" fmla="*/ 1434793 w 1802336"/>
                <a:gd name="connsiteY6" fmla="*/ 1404998 h 2362046"/>
                <a:gd name="connsiteX7" fmla="*/ 1434793 w 1802336"/>
                <a:gd name="connsiteY7" fmla="*/ 1401999 h 2362046"/>
                <a:gd name="connsiteX8" fmla="*/ 1739605 w 1802336"/>
                <a:gd name="connsiteY8" fmla="*/ 1402155 h 2362046"/>
                <a:gd name="connsiteX9" fmla="*/ 1767213 w 1802336"/>
                <a:gd name="connsiteY9" fmla="*/ 1429764 h 2362046"/>
                <a:gd name="connsiteX10" fmla="*/ 1739605 w 1802336"/>
                <a:gd name="connsiteY10" fmla="*/ 1457373 h 2362046"/>
                <a:gd name="connsiteX11" fmla="*/ 1670108 w 1802336"/>
                <a:gd name="connsiteY11" fmla="*/ 1457373 h 2362046"/>
                <a:gd name="connsiteX12" fmla="*/ 1626290 w 1802336"/>
                <a:gd name="connsiteY12" fmla="*/ 1457373 h 2362046"/>
                <a:gd name="connsiteX13" fmla="*/ 1598681 w 1802336"/>
                <a:gd name="connsiteY13" fmla="*/ 1484982 h 2362046"/>
                <a:gd name="connsiteX14" fmla="*/ 1626290 w 1802336"/>
                <a:gd name="connsiteY14" fmla="*/ 1512590 h 2362046"/>
                <a:gd name="connsiteX15" fmla="*/ 1670108 w 1802336"/>
                <a:gd name="connsiteY15" fmla="*/ 1512590 h 2362046"/>
                <a:gd name="connsiteX16" fmla="*/ 1774727 w 1802336"/>
                <a:gd name="connsiteY16" fmla="*/ 1512590 h 2362046"/>
                <a:gd name="connsiteX17" fmla="*/ 1802336 w 1802336"/>
                <a:gd name="connsiteY17" fmla="*/ 1540199 h 2362046"/>
                <a:gd name="connsiteX18" fmla="*/ 1774727 w 1802336"/>
                <a:gd name="connsiteY18" fmla="*/ 1567808 h 2362046"/>
                <a:gd name="connsiteX19" fmla="*/ 1670108 w 1802336"/>
                <a:gd name="connsiteY19" fmla="*/ 1567808 h 2362046"/>
                <a:gd name="connsiteX20" fmla="*/ 1670108 w 1802336"/>
                <a:gd name="connsiteY20" fmla="*/ 1568138 h 2362046"/>
                <a:gd name="connsiteX21" fmla="*/ 1660996 w 1802336"/>
                <a:gd name="connsiteY21" fmla="*/ 1569978 h 2362046"/>
                <a:gd name="connsiteX22" fmla="*/ 1644134 w 1802336"/>
                <a:gd name="connsiteY22" fmla="*/ 1595417 h 2362046"/>
                <a:gd name="connsiteX23" fmla="*/ 1660996 w 1802336"/>
                <a:gd name="connsiteY23" fmla="*/ 1620856 h 2362046"/>
                <a:gd name="connsiteX24" fmla="*/ 1670108 w 1802336"/>
                <a:gd name="connsiteY24" fmla="*/ 1622696 h 2362046"/>
                <a:gd name="connsiteX25" fmla="*/ 1670108 w 1802336"/>
                <a:gd name="connsiteY25" fmla="*/ 1623026 h 2362046"/>
                <a:gd name="connsiteX26" fmla="*/ 1694151 w 1802336"/>
                <a:gd name="connsiteY26" fmla="*/ 1623026 h 2362046"/>
                <a:gd name="connsiteX27" fmla="*/ 1721760 w 1802336"/>
                <a:gd name="connsiteY27" fmla="*/ 1650635 h 2362046"/>
                <a:gd name="connsiteX28" fmla="*/ 1694151 w 1802336"/>
                <a:gd name="connsiteY28" fmla="*/ 1678244 h 2362046"/>
                <a:gd name="connsiteX29" fmla="*/ 1670108 w 1802336"/>
                <a:gd name="connsiteY29" fmla="*/ 1678244 h 2362046"/>
                <a:gd name="connsiteX30" fmla="*/ 1573103 w 1802336"/>
                <a:gd name="connsiteY30" fmla="*/ 1678244 h 2362046"/>
                <a:gd name="connsiteX31" fmla="*/ 1545494 w 1802336"/>
                <a:gd name="connsiteY31" fmla="*/ 1705853 h 2362046"/>
                <a:gd name="connsiteX32" fmla="*/ 1573103 w 1802336"/>
                <a:gd name="connsiteY32" fmla="*/ 1733461 h 2362046"/>
                <a:gd name="connsiteX33" fmla="*/ 1670108 w 1802336"/>
                <a:gd name="connsiteY33" fmla="*/ 1733461 h 2362046"/>
                <a:gd name="connsiteX34" fmla="*/ 1714811 w 1802336"/>
                <a:gd name="connsiteY34" fmla="*/ 1733461 h 2362046"/>
                <a:gd name="connsiteX35" fmla="*/ 1742420 w 1802336"/>
                <a:gd name="connsiteY35" fmla="*/ 1761070 h 2362046"/>
                <a:gd name="connsiteX36" fmla="*/ 1714811 w 1802336"/>
                <a:gd name="connsiteY36" fmla="*/ 1788679 h 2362046"/>
                <a:gd name="connsiteX37" fmla="*/ 1670108 w 1802336"/>
                <a:gd name="connsiteY37" fmla="*/ 1788679 h 2362046"/>
                <a:gd name="connsiteX38" fmla="*/ 1434793 w 1802336"/>
                <a:gd name="connsiteY38" fmla="*/ 1790748 h 2362046"/>
                <a:gd name="connsiteX39" fmla="*/ 1434793 w 1802336"/>
                <a:gd name="connsiteY39" fmla="*/ 1789258 h 2362046"/>
                <a:gd name="connsiteX40" fmla="*/ 1359005 w 1802336"/>
                <a:gd name="connsiteY40" fmla="*/ 1789258 h 2362046"/>
                <a:gd name="connsiteX41" fmla="*/ 1359005 w 1802336"/>
                <a:gd name="connsiteY41" fmla="*/ 1977625 h 2362046"/>
                <a:gd name="connsiteX42" fmla="*/ 1359301 w 1802336"/>
                <a:gd name="connsiteY42" fmla="*/ 1977625 h 2362046"/>
                <a:gd name="connsiteX43" fmla="*/ 1359138 w 1802336"/>
                <a:gd name="connsiteY43" fmla="*/ 2296435 h 2362046"/>
                <a:gd name="connsiteX44" fmla="*/ 1330261 w 1802336"/>
                <a:gd name="connsiteY44" fmla="*/ 2325310 h 2362046"/>
                <a:gd name="connsiteX45" fmla="*/ 1301384 w 1802336"/>
                <a:gd name="connsiteY45" fmla="*/ 2296435 h 2362046"/>
                <a:gd name="connsiteX46" fmla="*/ 1301384 w 1802336"/>
                <a:gd name="connsiteY46" fmla="*/ 2223746 h 2362046"/>
                <a:gd name="connsiteX47" fmla="*/ 1301384 w 1802336"/>
                <a:gd name="connsiteY47" fmla="*/ 2177916 h 2362046"/>
                <a:gd name="connsiteX48" fmla="*/ 1272507 w 1802336"/>
                <a:gd name="connsiteY48" fmla="*/ 2149039 h 2362046"/>
                <a:gd name="connsiteX49" fmla="*/ 1243632 w 1802336"/>
                <a:gd name="connsiteY49" fmla="*/ 2177916 h 2362046"/>
                <a:gd name="connsiteX50" fmla="*/ 1243632 w 1802336"/>
                <a:gd name="connsiteY50" fmla="*/ 2223746 h 2362046"/>
                <a:gd name="connsiteX51" fmla="*/ 1243632 w 1802336"/>
                <a:gd name="connsiteY51" fmla="*/ 2333169 h 2362046"/>
                <a:gd name="connsiteX52" fmla="*/ 1214755 w 1802336"/>
                <a:gd name="connsiteY52" fmla="*/ 2362046 h 2362046"/>
                <a:gd name="connsiteX53" fmla="*/ 1185878 w 1802336"/>
                <a:gd name="connsiteY53" fmla="*/ 2333169 h 2362046"/>
                <a:gd name="connsiteX54" fmla="*/ 1185878 w 1802336"/>
                <a:gd name="connsiteY54" fmla="*/ 2223746 h 2362046"/>
                <a:gd name="connsiteX55" fmla="*/ 1185533 w 1802336"/>
                <a:gd name="connsiteY55" fmla="*/ 2223746 h 2362046"/>
                <a:gd name="connsiteX56" fmla="*/ 1183608 w 1802336"/>
                <a:gd name="connsiteY56" fmla="*/ 2214216 h 2362046"/>
                <a:gd name="connsiteX57" fmla="*/ 1157001 w 1802336"/>
                <a:gd name="connsiteY57" fmla="*/ 2196579 h 2362046"/>
                <a:gd name="connsiteX58" fmla="*/ 1130394 w 1802336"/>
                <a:gd name="connsiteY58" fmla="*/ 2214216 h 2362046"/>
                <a:gd name="connsiteX59" fmla="*/ 1128469 w 1802336"/>
                <a:gd name="connsiteY59" fmla="*/ 2223746 h 2362046"/>
                <a:gd name="connsiteX60" fmla="*/ 1128124 w 1802336"/>
                <a:gd name="connsiteY60" fmla="*/ 2223746 h 2362046"/>
                <a:gd name="connsiteX61" fmla="*/ 1128124 w 1802336"/>
                <a:gd name="connsiteY61" fmla="*/ 2248893 h 2362046"/>
                <a:gd name="connsiteX62" fmla="*/ 1099247 w 1802336"/>
                <a:gd name="connsiteY62" fmla="*/ 2277770 h 2362046"/>
                <a:gd name="connsiteX63" fmla="*/ 1070370 w 1802336"/>
                <a:gd name="connsiteY63" fmla="*/ 2248893 h 2362046"/>
                <a:gd name="connsiteX64" fmla="*/ 1070370 w 1802336"/>
                <a:gd name="connsiteY64" fmla="*/ 2223746 h 2362046"/>
                <a:gd name="connsiteX65" fmla="*/ 1070370 w 1802336"/>
                <a:gd name="connsiteY65" fmla="*/ 2122287 h 2362046"/>
                <a:gd name="connsiteX66" fmla="*/ 1041494 w 1802336"/>
                <a:gd name="connsiteY66" fmla="*/ 2093410 h 2362046"/>
                <a:gd name="connsiteX67" fmla="*/ 1012618 w 1802336"/>
                <a:gd name="connsiteY67" fmla="*/ 2122287 h 2362046"/>
                <a:gd name="connsiteX68" fmla="*/ 1012618 w 1802336"/>
                <a:gd name="connsiteY68" fmla="*/ 2223746 h 2362046"/>
                <a:gd name="connsiteX69" fmla="*/ 1012618 w 1802336"/>
                <a:gd name="connsiteY69" fmla="*/ 2270502 h 2362046"/>
                <a:gd name="connsiteX70" fmla="*/ 983741 w 1802336"/>
                <a:gd name="connsiteY70" fmla="*/ 2299379 h 2362046"/>
                <a:gd name="connsiteX71" fmla="*/ 954864 w 1802336"/>
                <a:gd name="connsiteY71" fmla="*/ 2270502 h 2362046"/>
                <a:gd name="connsiteX72" fmla="*/ 954864 w 1802336"/>
                <a:gd name="connsiteY72" fmla="*/ 2223746 h 2362046"/>
                <a:gd name="connsiteX73" fmla="*/ 952742 w 1802336"/>
                <a:gd name="connsiteY73" fmla="*/ 1982389 h 2362046"/>
                <a:gd name="connsiteX74" fmla="*/ 952490 w 1802336"/>
                <a:gd name="connsiteY74" fmla="*/ 1982389 h 2362046"/>
                <a:gd name="connsiteX75" fmla="*/ 952490 w 1802336"/>
                <a:gd name="connsiteY75" fmla="*/ 1789258 h 2362046"/>
                <a:gd name="connsiteX76" fmla="*/ 0 w 1802336"/>
                <a:gd name="connsiteY76" fmla="*/ 1789258 h 2362046"/>
                <a:gd name="connsiteX77" fmla="*/ 0 w 1802336"/>
                <a:gd name="connsiteY77" fmla="*/ 1404998 h 236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802336" h="2362046">
                  <a:moveTo>
                    <a:pt x="952490" y="673568"/>
                  </a:moveTo>
                  <a:lnTo>
                    <a:pt x="453990" y="1404998"/>
                  </a:lnTo>
                  <a:lnTo>
                    <a:pt x="952490" y="1404998"/>
                  </a:lnTo>
                  <a:close/>
                  <a:moveTo>
                    <a:pt x="944956" y="0"/>
                  </a:moveTo>
                  <a:lnTo>
                    <a:pt x="1359005" y="0"/>
                  </a:lnTo>
                  <a:lnTo>
                    <a:pt x="1359005" y="1404998"/>
                  </a:lnTo>
                  <a:lnTo>
                    <a:pt x="1434793" y="1404998"/>
                  </a:lnTo>
                  <a:lnTo>
                    <a:pt x="1434793" y="1401999"/>
                  </a:lnTo>
                  <a:lnTo>
                    <a:pt x="1739605" y="1402155"/>
                  </a:lnTo>
                  <a:cubicBezTo>
                    <a:pt x="1754852" y="1402155"/>
                    <a:pt x="1767213" y="1414516"/>
                    <a:pt x="1767213" y="1429764"/>
                  </a:cubicBezTo>
                  <a:cubicBezTo>
                    <a:pt x="1767213" y="1445012"/>
                    <a:pt x="1754852" y="1457373"/>
                    <a:pt x="1739605" y="1457373"/>
                  </a:cubicBezTo>
                  <a:lnTo>
                    <a:pt x="1670108" y="1457373"/>
                  </a:lnTo>
                  <a:lnTo>
                    <a:pt x="1626290" y="1457373"/>
                  </a:lnTo>
                  <a:cubicBezTo>
                    <a:pt x="1611042" y="1457373"/>
                    <a:pt x="1598681" y="1469734"/>
                    <a:pt x="1598681" y="1484982"/>
                  </a:cubicBezTo>
                  <a:cubicBezTo>
                    <a:pt x="1598681" y="1500229"/>
                    <a:pt x="1611042" y="1512590"/>
                    <a:pt x="1626290" y="1512590"/>
                  </a:cubicBezTo>
                  <a:lnTo>
                    <a:pt x="1670108" y="1512590"/>
                  </a:lnTo>
                  <a:lnTo>
                    <a:pt x="1774727" y="1512590"/>
                  </a:lnTo>
                  <a:cubicBezTo>
                    <a:pt x="1789975" y="1512590"/>
                    <a:pt x="1802336" y="1524952"/>
                    <a:pt x="1802336" y="1540199"/>
                  </a:cubicBezTo>
                  <a:cubicBezTo>
                    <a:pt x="1802336" y="1555447"/>
                    <a:pt x="1789975" y="1567808"/>
                    <a:pt x="1774727" y="1567808"/>
                  </a:cubicBezTo>
                  <a:lnTo>
                    <a:pt x="1670108" y="1567808"/>
                  </a:lnTo>
                  <a:lnTo>
                    <a:pt x="1670108" y="1568138"/>
                  </a:lnTo>
                  <a:lnTo>
                    <a:pt x="1660996" y="1569978"/>
                  </a:lnTo>
                  <a:cubicBezTo>
                    <a:pt x="1651087" y="1574169"/>
                    <a:pt x="1644134" y="1583981"/>
                    <a:pt x="1644134" y="1595417"/>
                  </a:cubicBezTo>
                  <a:cubicBezTo>
                    <a:pt x="1644134" y="1606853"/>
                    <a:pt x="1651087" y="1616665"/>
                    <a:pt x="1660996" y="1620856"/>
                  </a:cubicBezTo>
                  <a:lnTo>
                    <a:pt x="1670108" y="1622696"/>
                  </a:lnTo>
                  <a:lnTo>
                    <a:pt x="1670108" y="1623026"/>
                  </a:lnTo>
                  <a:lnTo>
                    <a:pt x="1694151" y="1623026"/>
                  </a:lnTo>
                  <a:cubicBezTo>
                    <a:pt x="1709399" y="1623026"/>
                    <a:pt x="1721760" y="1635387"/>
                    <a:pt x="1721760" y="1650635"/>
                  </a:cubicBezTo>
                  <a:cubicBezTo>
                    <a:pt x="1721760" y="1665883"/>
                    <a:pt x="1709399" y="1678244"/>
                    <a:pt x="1694151" y="1678244"/>
                  </a:cubicBezTo>
                  <a:lnTo>
                    <a:pt x="1670108" y="1678244"/>
                  </a:lnTo>
                  <a:lnTo>
                    <a:pt x="1573103" y="1678244"/>
                  </a:lnTo>
                  <a:cubicBezTo>
                    <a:pt x="1557855" y="1678244"/>
                    <a:pt x="1545494" y="1690605"/>
                    <a:pt x="1545494" y="1705853"/>
                  </a:cubicBezTo>
                  <a:cubicBezTo>
                    <a:pt x="1545494" y="1721100"/>
                    <a:pt x="1557855" y="1733461"/>
                    <a:pt x="1573103" y="1733461"/>
                  </a:cubicBezTo>
                  <a:lnTo>
                    <a:pt x="1670108" y="1733461"/>
                  </a:lnTo>
                  <a:lnTo>
                    <a:pt x="1714811" y="1733461"/>
                  </a:lnTo>
                  <a:cubicBezTo>
                    <a:pt x="1730059" y="1733461"/>
                    <a:pt x="1742420" y="1745822"/>
                    <a:pt x="1742420" y="1761070"/>
                  </a:cubicBezTo>
                  <a:cubicBezTo>
                    <a:pt x="1742420" y="1776318"/>
                    <a:pt x="1730059" y="1788679"/>
                    <a:pt x="1714811" y="1788679"/>
                  </a:cubicBezTo>
                  <a:lnTo>
                    <a:pt x="1670108" y="1788679"/>
                  </a:lnTo>
                  <a:lnTo>
                    <a:pt x="1434793" y="1790748"/>
                  </a:lnTo>
                  <a:lnTo>
                    <a:pt x="1434793" y="1789258"/>
                  </a:lnTo>
                  <a:lnTo>
                    <a:pt x="1359005" y="1789258"/>
                  </a:lnTo>
                  <a:lnTo>
                    <a:pt x="1359005" y="1977625"/>
                  </a:lnTo>
                  <a:lnTo>
                    <a:pt x="1359301" y="1977625"/>
                  </a:lnTo>
                  <a:lnTo>
                    <a:pt x="1359138" y="2296435"/>
                  </a:lnTo>
                  <a:cubicBezTo>
                    <a:pt x="1359138" y="2312382"/>
                    <a:pt x="1346209" y="2325310"/>
                    <a:pt x="1330261" y="2325310"/>
                  </a:cubicBezTo>
                  <a:cubicBezTo>
                    <a:pt x="1314313" y="2325310"/>
                    <a:pt x="1301384" y="2312382"/>
                    <a:pt x="1301384" y="2296435"/>
                  </a:cubicBezTo>
                  <a:lnTo>
                    <a:pt x="1301384" y="2223746"/>
                  </a:lnTo>
                  <a:lnTo>
                    <a:pt x="1301384" y="2177916"/>
                  </a:lnTo>
                  <a:cubicBezTo>
                    <a:pt x="1301384" y="2161968"/>
                    <a:pt x="1288456" y="2149039"/>
                    <a:pt x="1272507" y="2149039"/>
                  </a:cubicBezTo>
                  <a:cubicBezTo>
                    <a:pt x="1256560" y="2149039"/>
                    <a:pt x="1243632" y="2161968"/>
                    <a:pt x="1243632" y="2177916"/>
                  </a:cubicBezTo>
                  <a:lnTo>
                    <a:pt x="1243632" y="2223746"/>
                  </a:lnTo>
                  <a:lnTo>
                    <a:pt x="1243632" y="2333169"/>
                  </a:lnTo>
                  <a:cubicBezTo>
                    <a:pt x="1243632" y="2349118"/>
                    <a:pt x="1230702" y="2362046"/>
                    <a:pt x="1214755" y="2362046"/>
                  </a:cubicBezTo>
                  <a:cubicBezTo>
                    <a:pt x="1198806" y="2362046"/>
                    <a:pt x="1185878" y="2349118"/>
                    <a:pt x="1185878" y="2333169"/>
                  </a:cubicBezTo>
                  <a:lnTo>
                    <a:pt x="1185878" y="2223746"/>
                  </a:lnTo>
                  <a:lnTo>
                    <a:pt x="1185533" y="2223746"/>
                  </a:lnTo>
                  <a:lnTo>
                    <a:pt x="1183608" y="2214216"/>
                  </a:lnTo>
                  <a:cubicBezTo>
                    <a:pt x="1179225" y="2203852"/>
                    <a:pt x="1168962" y="2196579"/>
                    <a:pt x="1157001" y="2196579"/>
                  </a:cubicBezTo>
                  <a:cubicBezTo>
                    <a:pt x="1145040" y="2196579"/>
                    <a:pt x="1134777" y="2203852"/>
                    <a:pt x="1130394" y="2214216"/>
                  </a:cubicBezTo>
                  <a:lnTo>
                    <a:pt x="1128469" y="2223746"/>
                  </a:lnTo>
                  <a:lnTo>
                    <a:pt x="1128124" y="2223746"/>
                  </a:lnTo>
                  <a:lnTo>
                    <a:pt x="1128124" y="2248893"/>
                  </a:lnTo>
                  <a:cubicBezTo>
                    <a:pt x="1128124" y="2264841"/>
                    <a:pt x="1115196" y="2277770"/>
                    <a:pt x="1099247" y="2277770"/>
                  </a:cubicBezTo>
                  <a:cubicBezTo>
                    <a:pt x="1083299" y="2277770"/>
                    <a:pt x="1070370" y="2264841"/>
                    <a:pt x="1070370" y="2248893"/>
                  </a:cubicBezTo>
                  <a:lnTo>
                    <a:pt x="1070370" y="2223746"/>
                  </a:lnTo>
                  <a:lnTo>
                    <a:pt x="1070370" y="2122287"/>
                  </a:lnTo>
                  <a:cubicBezTo>
                    <a:pt x="1070370" y="2106338"/>
                    <a:pt x="1057442" y="2093410"/>
                    <a:pt x="1041494" y="2093410"/>
                  </a:cubicBezTo>
                  <a:cubicBezTo>
                    <a:pt x="1025546" y="2093410"/>
                    <a:pt x="1012618" y="2106338"/>
                    <a:pt x="1012618" y="2122287"/>
                  </a:cubicBezTo>
                  <a:lnTo>
                    <a:pt x="1012618" y="2223746"/>
                  </a:lnTo>
                  <a:lnTo>
                    <a:pt x="1012618" y="2270502"/>
                  </a:lnTo>
                  <a:cubicBezTo>
                    <a:pt x="1012618" y="2286450"/>
                    <a:pt x="999689" y="2299379"/>
                    <a:pt x="983741" y="2299379"/>
                  </a:cubicBezTo>
                  <a:cubicBezTo>
                    <a:pt x="967793" y="2299379"/>
                    <a:pt x="954864" y="2286450"/>
                    <a:pt x="954864" y="2270502"/>
                  </a:cubicBezTo>
                  <a:lnTo>
                    <a:pt x="954864" y="2223746"/>
                  </a:lnTo>
                  <a:lnTo>
                    <a:pt x="952742" y="1982389"/>
                  </a:lnTo>
                  <a:lnTo>
                    <a:pt x="952490" y="1982389"/>
                  </a:lnTo>
                  <a:lnTo>
                    <a:pt x="952490" y="1789258"/>
                  </a:lnTo>
                  <a:lnTo>
                    <a:pt x="0" y="1789258"/>
                  </a:lnTo>
                  <a:lnTo>
                    <a:pt x="0" y="1404998"/>
                  </a:lnTo>
                  <a:close/>
                </a:path>
              </a:pathLst>
            </a:custGeom>
            <a:solidFill>
              <a:srgbClr val="37AB9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3900" b="1" dirty="0">
                <a:cs typeface="+mn-ea"/>
                <a:sym typeface="+mn-lt"/>
              </a:endParaRPr>
            </a:p>
          </p:txBody>
        </p:sp>
        <p:grpSp>
          <p:nvGrpSpPr>
            <p:cNvPr id="16" name="组合 15"/>
            <p:cNvGrpSpPr/>
            <p:nvPr/>
          </p:nvGrpSpPr>
          <p:grpSpPr>
            <a:xfrm>
              <a:off x="1236663" y="2285150"/>
              <a:ext cx="1532590" cy="2292208"/>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grpSp>
      <p:sp>
        <p:nvSpPr>
          <p:cNvPr id="18" name="文本框 17"/>
          <p:cNvSpPr txBox="1"/>
          <p:nvPr/>
        </p:nvSpPr>
        <p:spPr>
          <a:xfrm>
            <a:off x="5126983" y="2869084"/>
            <a:ext cx="4453463" cy="769441"/>
          </a:xfrm>
          <a:prstGeom prst="rect">
            <a:avLst/>
          </a:prstGeom>
          <a:noFill/>
        </p:spPr>
        <p:txBody>
          <a:bodyPr wrap="none" rtlCol="0">
            <a:spAutoFit/>
            <a:scene3d>
              <a:camera prst="orthographicFront"/>
              <a:lightRig rig="threePt" dir="t"/>
            </a:scene3d>
            <a:sp3d contourW="12700"/>
          </a:bodyPr>
          <a:lstStyle/>
          <a:p>
            <a:pPr algn="l"/>
            <a:r>
              <a:rPr lang="zh-CN" altLang="en-US" sz="4400" b="1" dirty="0">
                <a:solidFill>
                  <a:schemeClr val="tx1">
                    <a:lumMod val="75000"/>
                    <a:lumOff val="25000"/>
                  </a:schemeClr>
                </a:solidFill>
                <a:cs typeface="+mn-ea"/>
                <a:sym typeface="+mn-lt"/>
              </a:rPr>
              <a:t>Project </a:t>
            </a:r>
            <a:r>
              <a:rPr lang="en-US" altLang="zh-CN" sz="4400" b="1" dirty="0">
                <a:solidFill>
                  <a:schemeClr val="tx1">
                    <a:lumMod val="75000"/>
                    <a:lumOff val="25000"/>
                  </a:schemeClr>
                </a:solidFill>
                <a:cs typeface="+mn-ea"/>
                <a:sym typeface="+mn-lt"/>
              </a:rPr>
              <a:t>Process</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p:cNvGraphicFramePr>
            <a:graphicFrameLocks noGrp="1"/>
          </p:cNvGraphicFramePr>
          <p:nvPr>
            <p:custDataLst>
              <p:tags r:id="rId1"/>
            </p:custDataLst>
          </p:nvPr>
        </p:nvGraphicFramePr>
        <p:xfrm>
          <a:off x="157480" y="581660"/>
          <a:ext cx="11857990" cy="6197600"/>
        </p:xfrm>
        <a:graphic>
          <a:graphicData uri="http://schemas.openxmlformats.org/drawingml/2006/table">
            <a:tbl>
              <a:tblPr firstRow="1" bandRow="1">
                <a:tableStyleId>{5C22544A-7EE6-4342-B048-85BDC9FD1C3A}</a:tableStyleId>
              </a:tblPr>
              <a:tblGrid>
                <a:gridCol w="2055495">
                  <a:extLst>
                    <a:ext uri="{9D8B030D-6E8A-4147-A177-3AD203B41FA5}">
                      <a16:colId xmlns:a16="http://schemas.microsoft.com/office/drawing/2014/main" val="20000"/>
                    </a:ext>
                  </a:extLst>
                </a:gridCol>
                <a:gridCol w="2053590">
                  <a:extLst>
                    <a:ext uri="{9D8B030D-6E8A-4147-A177-3AD203B41FA5}">
                      <a16:colId xmlns:a16="http://schemas.microsoft.com/office/drawing/2014/main" val="20001"/>
                    </a:ext>
                  </a:extLst>
                </a:gridCol>
                <a:gridCol w="7748905">
                  <a:extLst>
                    <a:ext uri="{9D8B030D-6E8A-4147-A177-3AD203B41FA5}">
                      <a16:colId xmlns:a16="http://schemas.microsoft.com/office/drawing/2014/main" val="20002"/>
                    </a:ext>
                  </a:extLst>
                </a:gridCol>
              </a:tblGrid>
              <a:tr h="304800">
                <a:tc>
                  <a:txBody>
                    <a:bodyPr/>
                    <a:lstStyle/>
                    <a:p>
                      <a:pPr algn="l">
                        <a:buNone/>
                      </a:pPr>
                      <a:r>
                        <a:rPr lang="en-US" altLang="zh-CN" sz="1400" dirty="0"/>
                        <a:t>Stage</a:t>
                      </a:r>
                    </a:p>
                  </a:txBody>
                  <a:tcPr/>
                </a:tc>
                <a:tc>
                  <a:txBody>
                    <a:bodyPr/>
                    <a:lstStyle/>
                    <a:p>
                      <a:pPr algn="l"/>
                      <a:r>
                        <a:rPr lang="en-US" altLang="zh-CN" sz="1400" dirty="0"/>
                        <a:t>Milestone</a:t>
                      </a:r>
                      <a:endParaRPr lang="zh-CN" altLang="en-US" sz="1400" dirty="0"/>
                    </a:p>
                  </a:txBody>
                  <a:tcPr/>
                </a:tc>
                <a:tc>
                  <a:txBody>
                    <a:bodyPr/>
                    <a:lstStyle/>
                    <a:p>
                      <a:pPr algn="l"/>
                      <a:r>
                        <a:rPr lang="en-US" altLang="zh-CN" sz="1400" dirty="0"/>
                        <a:t>Description</a:t>
                      </a:r>
                      <a:endParaRPr lang="zh-CN" altLang="en-US" sz="1400" dirty="0"/>
                    </a:p>
                  </a:txBody>
                  <a:tcPr/>
                </a:tc>
                <a:extLst>
                  <a:ext uri="{0D108BD9-81ED-4DB2-BD59-A6C34878D82A}">
                    <a16:rowId xmlns:a16="http://schemas.microsoft.com/office/drawing/2014/main" val="10000"/>
                  </a:ext>
                </a:extLst>
              </a:tr>
              <a:tr h="1257935">
                <a:tc>
                  <a:txBody>
                    <a:bodyPr/>
                    <a:lstStyle/>
                    <a:p>
                      <a:pPr algn="ctr">
                        <a:buNone/>
                      </a:pPr>
                      <a:r>
                        <a:rPr lang="en-US" altLang="zh-CN" sz="1800" b="1" i="0" kern="1200" dirty="0">
                          <a:solidFill>
                            <a:schemeClr val="dk1"/>
                          </a:solidFill>
                          <a:effectLst/>
                          <a:latin typeface="+mn-lt"/>
                          <a:ea typeface="+mn-ea"/>
                          <a:cs typeface="+mn-cs"/>
                        </a:rPr>
                        <a:t>Stage 1</a:t>
                      </a:r>
                    </a:p>
                    <a:p>
                      <a:pPr algn="ctr">
                        <a:buNone/>
                      </a:pPr>
                      <a:r>
                        <a:rPr lang="en-US" altLang="zh-CN" sz="1800" b="1" i="0" kern="1200" dirty="0">
                          <a:solidFill>
                            <a:schemeClr val="dk1"/>
                          </a:solidFill>
                          <a:effectLst/>
                          <a:latin typeface="+mn-lt"/>
                          <a:ea typeface="+mn-ea"/>
                          <a:cs typeface="+mn-cs"/>
                        </a:rPr>
                        <a:t>(3-4weeks)</a:t>
                      </a:r>
                    </a:p>
                  </a:txBody>
                  <a:tcPr/>
                </a:tc>
                <a:tc>
                  <a:txBody>
                    <a:bodyPr/>
                    <a:lstStyle/>
                    <a:p>
                      <a:pPr algn="ctr"/>
                      <a:r>
                        <a:rPr lang="en-US" altLang="zh-CN" sz="1800" b="1" i="0" kern="1200" dirty="0">
                          <a:solidFill>
                            <a:schemeClr val="dk1"/>
                          </a:solidFill>
                          <a:effectLst/>
                          <a:latin typeface="+mn-lt"/>
                          <a:ea typeface="+mn-ea"/>
                          <a:cs typeface="+mn-cs"/>
                        </a:rPr>
                        <a:t>Preparation of the dataset</a:t>
                      </a:r>
                    </a:p>
                    <a:p>
                      <a:pPr algn="l"/>
                      <a:endParaRPr lang="en-US" altLang="zh-CN" sz="1800" b="1"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The push up dataset contains at least 50 images, including at least 25 training images for the down and up movements.</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The squat dataset should contain at least 50 images, with at least 25 training images for the squat down and up actions, respectively.</a:t>
                      </a:r>
                    </a:p>
                  </a:txBody>
                  <a:tcPr/>
                </a:tc>
                <a:extLst>
                  <a:ext uri="{0D108BD9-81ED-4DB2-BD59-A6C34878D82A}">
                    <a16:rowId xmlns:a16="http://schemas.microsoft.com/office/drawing/2014/main" val="10001"/>
                  </a:ext>
                </a:extLst>
              </a:tr>
              <a:tr h="1188720">
                <a:tc>
                  <a:txBody>
                    <a:bodyPr/>
                    <a:lstStyle/>
                    <a:p>
                      <a:pPr algn="ctr">
                        <a:buNone/>
                      </a:pPr>
                      <a:r>
                        <a:rPr lang="en-US" altLang="zh-CN" sz="1800" b="1" i="0" kern="1200" dirty="0">
                          <a:solidFill>
                            <a:schemeClr val="dk1"/>
                          </a:solidFill>
                          <a:effectLst/>
                          <a:latin typeface="+mn-lt"/>
                          <a:ea typeface="+mn-ea"/>
                          <a:cs typeface="+mn-cs"/>
                        </a:rPr>
                        <a:t>Stage 2</a:t>
                      </a:r>
                    </a:p>
                    <a:p>
                      <a:pPr algn="ctr">
                        <a:buNone/>
                      </a:pPr>
                      <a:r>
                        <a:rPr lang="en-US" altLang="zh-CN" sz="1800" b="1" dirty="0">
                          <a:effectLst/>
                          <a:sym typeface="+mn-ea"/>
                        </a:rPr>
                        <a:t>(5-8weeks)</a:t>
                      </a:r>
                      <a:endParaRPr lang="en-US" altLang="zh-CN" sz="1800" b="1" i="0" kern="1200" dirty="0">
                        <a:solidFill>
                          <a:schemeClr val="dk1"/>
                        </a:solidFill>
                        <a:effectLst/>
                        <a:latin typeface="+mn-lt"/>
                        <a:ea typeface="+mn-ea"/>
                        <a:cs typeface="+mn-cs"/>
                      </a:endParaRPr>
                    </a:p>
                    <a:p>
                      <a:pPr algn="l">
                        <a:buNone/>
                      </a:pPr>
                      <a:endParaRPr lang="en-US" altLang="zh-CN" sz="1800" b="1" i="0" kern="1200" dirty="0">
                        <a:solidFill>
                          <a:schemeClr val="dk1"/>
                        </a:solidFill>
                        <a:effectLst/>
                        <a:latin typeface="+mn-lt"/>
                        <a:ea typeface="+mn-ea"/>
                        <a:cs typeface="+mn-cs"/>
                      </a:endParaRPr>
                    </a:p>
                  </a:txBody>
                  <a:tcPr/>
                </a:tc>
                <a:tc>
                  <a:txBody>
                    <a:bodyPr/>
                    <a:lstStyle/>
                    <a:p>
                      <a:pPr algn="ctr"/>
                      <a:r>
                        <a:rPr lang="en-US" altLang="zh-CN" sz="1800" b="1" i="0" kern="1200" dirty="0">
                          <a:solidFill>
                            <a:schemeClr val="dk1"/>
                          </a:solidFill>
                          <a:effectLst/>
                          <a:latin typeface="+mn-lt"/>
                          <a:ea typeface="+mn-ea"/>
                          <a:cs typeface="+mn-cs"/>
                        </a:rPr>
                        <a:t>Requirements for testing indicators</a:t>
                      </a:r>
                    </a:p>
                    <a:p>
                      <a:pPr algn="l"/>
                      <a:endParaRPr lang="en-US" altLang="zh-CN" sz="1800" b="1"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sz="1800" dirty="0">
                          <a:latin typeface="+mn-lt"/>
                        </a:rPr>
                        <a:t>We need to ensure that the FPS of the trained model exceeds 10, so that the project does not get stuck during work (FPS=10 means processing ten images per second)</a:t>
                      </a:r>
                    </a:p>
                  </a:txBody>
                  <a:tcPr/>
                </a:tc>
                <a:extLst>
                  <a:ext uri="{0D108BD9-81ED-4DB2-BD59-A6C34878D82A}">
                    <a16:rowId xmlns:a16="http://schemas.microsoft.com/office/drawing/2014/main" val="10002"/>
                  </a:ext>
                </a:extLst>
              </a:tr>
              <a:tr h="897890">
                <a:tc>
                  <a:txBody>
                    <a:bodyPr/>
                    <a:lstStyle/>
                    <a:p>
                      <a:pPr algn="ctr">
                        <a:buNone/>
                      </a:pPr>
                      <a:r>
                        <a:rPr lang="en-US" altLang="zh-CN" sz="1800" b="1" i="0" kern="1200" dirty="0">
                          <a:solidFill>
                            <a:schemeClr val="dk1"/>
                          </a:solidFill>
                          <a:effectLst/>
                          <a:latin typeface="+mn-lt"/>
                          <a:ea typeface="+mn-ea"/>
                          <a:cs typeface="+mn-cs"/>
                        </a:rPr>
                        <a:t>Stage 3</a:t>
                      </a:r>
                    </a:p>
                    <a:p>
                      <a:pPr algn="ctr">
                        <a:buNone/>
                      </a:pPr>
                      <a:r>
                        <a:rPr lang="en-US" altLang="zh-CN" sz="1800" b="1" i="0" kern="1200" dirty="0">
                          <a:solidFill>
                            <a:schemeClr val="dk1"/>
                          </a:solidFill>
                          <a:effectLst/>
                          <a:latin typeface="+mn-lt"/>
                          <a:ea typeface="+mn-ea"/>
                          <a:cs typeface="+mn-cs"/>
                        </a:rPr>
                        <a:t>(9-11weeks)</a:t>
                      </a:r>
                    </a:p>
                    <a:p>
                      <a:pPr algn="l">
                        <a:buNone/>
                      </a:pPr>
                      <a:endParaRPr lang="en-US" altLang="zh-CN" sz="1800" b="1" i="0" kern="1200" dirty="0">
                        <a:solidFill>
                          <a:schemeClr val="dk1"/>
                        </a:solidFill>
                        <a:effectLst/>
                        <a:latin typeface="+mn-lt"/>
                        <a:ea typeface="+mn-ea"/>
                        <a:cs typeface="+mn-cs"/>
                      </a:endParaRPr>
                    </a:p>
                  </a:txBody>
                  <a:tcPr/>
                </a:tc>
                <a:tc>
                  <a:txBody>
                    <a:bodyPr/>
                    <a:lstStyle/>
                    <a:p>
                      <a:pPr algn="ctr"/>
                      <a:r>
                        <a:rPr lang="en-US" altLang="zh-CN" sz="1800" b="1" i="0" kern="1200" dirty="0">
                          <a:solidFill>
                            <a:schemeClr val="dk1"/>
                          </a:solidFill>
                          <a:effectLst/>
                          <a:latin typeface="+mn-lt"/>
                          <a:ea typeface="+mn-ea"/>
                          <a:cs typeface="+mn-cs"/>
                        </a:rPr>
                        <a:t>Basic function 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sz="1800" b="0" i="0" kern="1200" dirty="0">
                          <a:solidFill>
                            <a:schemeClr val="dk1"/>
                          </a:solidFill>
                          <a:effectLst/>
                          <a:latin typeface="+mn-lt"/>
                          <a:ea typeface="+mn-ea"/>
                          <a:cs typeface="+mn-cs"/>
                        </a:rPr>
                        <a:t>We need to test the basic functions of the entire project, such as key point detection of a single human body and real-time scheduling of cameras</a:t>
                      </a:r>
                    </a:p>
                  </a:txBody>
                  <a:tcPr/>
                </a:tc>
                <a:extLst>
                  <a:ext uri="{0D108BD9-81ED-4DB2-BD59-A6C34878D82A}">
                    <a16:rowId xmlns:a16="http://schemas.microsoft.com/office/drawing/2014/main" val="10003"/>
                  </a:ext>
                </a:extLst>
              </a:tr>
              <a:tr h="1274445">
                <a:tc>
                  <a:txBody>
                    <a:bodyPr/>
                    <a:lstStyle/>
                    <a:p>
                      <a:pPr algn="ctr">
                        <a:buNone/>
                      </a:pPr>
                      <a:r>
                        <a:rPr lang="en-US" altLang="zh-CN" sz="1800" b="1" i="0" kern="1200" dirty="0">
                          <a:solidFill>
                            <a:schemeClr val="dk1"/>
                          </a:solidFill>
                          <a:effectLst/>
                          <a:latin typeface="+mn-lt"/>
                          <a:ea typeface="+mn-ea"/>
                          <a:cs typeface="+mn-cs"/>
                        </a:rPr>
                        <a:t>Stage 4</a:t>
                      </a:r>
                    </a:p>
                    <a:p>
                      <a:pPr algn="ctr">
                        <a:buNone/>
                      </a:pPr>
                      <a:r>
                        <a:rPr lang="en-US" altLang="zh-CN" sz="1800" b="1" i="0" kern="1200" dirty="0">
                          <a:solidFill>
                            <a:schemeClr val="dk1"/>
                          </a:solidFill>
                          <a:effectLst/>
                          <a:latin typeface="+mn-lt"/>
                          <a:ea typeface="+mn-ea"/>
                          <a:cs typeface="+mn-cs"/>
                        </a:rPr>
                        <a:t>(12-13weeks)</a:t>
                      </a:r>
                    </a:p>
                  </a:txBody>
                  <a:tcPr/>
                </a:tc>
                <a:tc>
                  <a:txBody>
                    <a:bodyPr/>
                    <a:lstStyle/>
                    <a:p>
                      <a:pPr algn="ctr"/>
                      <a:r>
                        <a:rPr lang="en-US" altLang="zh-CN" sz="1800" b="1" i="0" kern="1200" dirty="0">
                          <a:solidFill>
                            <a:schemeClr val="dk1"/>
                          </a:solidFill>
                          <a:effectLst/>
                          <a:latin typeface="+mn-lt"/>
                          <a:ea typeface="+mn-ea"/>
                          <a:cs typeface="+mn-cs"/>
                        </a:rPr>
                        <a:t>Project functional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We need to test our model in different environments,（For example, on the playground, in the dormitory, in the indoor sports field）select at least five scenarios, and count accurately,We need to complete this work within a week</a:t>
                      </a:r>
                    </a:p>
                  </a:txBody>
                  <a:tcPr/>
                </a:tc>
                <a:extLst>
                  <a:ext uri="{0D108BD9-81ED-4DB2-BD59-A6C34878D82A}">
                    <a16:rowId xmlns:a16="http://schemas.microsoft.com/office/drawing/2014/main" val="10004"/>
                  </a:ext>
                </a:extLst>
              </a:tr>
              <a:tr h="1257300">
                <a:tc>
                  <a:txBody>
                    <a:bodyPr/>
                    <a:lstStyle/>
                    <a:p>
                      <a:pPr algn="ctr">
                        <a:buNone/>
                      </a:pPr>
                      <a:r>
                        <a:rPr lang="en-US" altLang="zh-CN" sz="1800" b="1" i="0" kern="1200" dirty="0">
                          <a:solidFill>
                            <a:schemeClr val="dk1"/>
                          </a:solidFill>
                          <a:effectLst/>
                          <a:latin typeface="+mn-lt"/>
                          <a:ea typeface="+mn-ea"/>
                          <a:cs typeface="+mn-cs"/>
                        </a:rPr>
                        <a:t>Stage 5</a:t>
                      </a:r>
                    </a:p>
                    <a:p>
                      <a:pPr algn="ctr">
                        <a:buNone/>
                      </a:pPr>
                      <a:r>
                        <a:rPr lang="en-US" altLang="zh-CN" sz="1800" b="1" i="0" kern="1200" dirty="0">
                          <a:solidFill>
                            <a:schemeClr val="dk1"/>
                          </a:solidFill>
                          <a:effectLst/>
                          <a:latin typeface="+mn-lt"/>
                          <a:ea typeface="+mn-ea"/>
                          <a:cs typeface="+mn-cs"/>
                        </a:rPr>
                        <a:t>(14-15)</a:t>
                      </a:r>
                    </a:p>
                  </a:txBody>
                  <a:tcPr/>
                </a:tc>
                <a:tc>
                  <a:txBody>
                    <a:bodyPr/>
                    <a:lstStyle/>
                    <a:p>
                      <a:pPr algn="ctr"/>
                      <a:r>
                        <a:rPr lang="en-US" altLang="zh-CN" sz="1800" b="1" i="0" kern="1200" dirty="0">
                          <a:solidFill>
                            <a:schemeClr val="dk1"/>
                          </a:solidFill>
                          <a:effectLst/>
                          <a:latin typeface="+mn-lt"/>
                          <a:ea typeface="+mn-ea"/>
                          <a:cs typeface="+mn-cs"/>
                        </a:rPr>
                        <a:t>Project deployment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Deploy our project to the front-end app and ensure it can be used normally</a:t>
                      </a:r>
                    </a:p>
                  </a:txBody>
                  <a:tcPr/>
                </a:tc>
                <a:extLst>
                  <a:ext uri="{0D108BD9-81ED-4DB2-BD59-A6C34878D82A}">
                    <a16:rowId xmlns:a16="http://schemas.microsoft.com/office/drawing/2014/main" val="10005"/>
                  </a:ext>
                </a:extLst>
              </a:tr>
            </a:tbl>
          </a:graphicData>
        </a:graphic>
      </p:graphicFrame>
      <p:sp>
        <p:nvSpPr>
          <p:cNvPr id="5" name="文本框 4"/>
          <p:cNvSpPr txBox="1"/>
          <p:nvPr/>
        </p:nvSpPr>
        <p:spPr>
          <a:xfrm>
            <a:off x="157758" y="-1849"/>
            <a:ext cx="4410431" cy="583565"/>
          </a:xfrm>
          <a:prstGeom prst="rect">
            <a:avLst/>
          </a:prstGeom>
          <a:noFill/>
        </p:spPr>
        <p:txBody>
          <a:bodyPr wrap="square" rtlCol="0">
            <a:spAutoFit/>
            <a:scene3d>
              <a:camera prst="orthographicFront"/>
              <a:lightRig rig="threePt" dir="t"/>
            </a:scene3d>
            <a:sp3d contourW="12700"/>
          </a:bodyPr>
          <a:lstStyle/>
          <a:p>
            <a:r>
              <a:rPr lang="en-US" altLang="zh-CN" sz="3200" b="1" dirty="0">
                <a:solidFill>
                  <a:srgbClr val="374151"/>
                </a:solidFill>
                <a:latin typeface="Arial Bold" panose="020B0604020202020204" charset="0"/>
                <a:cs typeface="Arial Bold" panose="020B0604020202020204" charset="0"/>
                <a:sym typeface="+mn-lt"/>
              </a:rPr>
              <a:t>Milestone</a:t>
            </a:r>
            <a:endParaRPr lang="zh-CN" altLang="en-US" sz="3200" b="1" dirty="0">
              <a:solidFill>
                <a:schemeClr val="tx1">
                  <a:lumMod val="75000"/>
                  <a:lumOff val="25000"/>
                </a:schemeClr>
              </a:solidFill>
              <a:latin typeface="Arial Bold" panose="020B0604020202020204" charset="0"/>
              <a:cs typeface="Arial Bold" panose="020B0604020202020204" charset="0"/>
              <a:sym typeface="+mn-lt"/>
            </a:endParaRPr>
          </a:p>
        </p:txBody>
      </p:sp>
      <p:sp>
        <p:nvSpPr>
          <p:cNvPr id="4" name="文本框 3"/>
          <p:cNvSpPr txBox="1"/>
          <p:nvPr/>
        </p:nvSpPr>
        <p:spPr>
          <a:xfrm>
            <a:off x="9168765" y="760730"/>
            <a:ext cx="4064000" cy="368300"/>
          </a:xfrm>
          <a:prstGeom prst="rect">
            <a:avLst/>
          </a:prstGeom>
          <a:noFill/>
        </p:spPr>
        <p:txBody>
          <a:bodyPr wrap="square" rtlCol="0">
            <a:spAutoFit/>
          </a:bodyPr>
          <a:lstStyle/>
          <a:p>
            <a:endParaRPr lang="zh-CN" altLang="en-US"/>
          </a:p>
        </p:txBody>
      </p:sp>
      <p:sp>
        <p:nvSpPr>
          <p:cNvPr id="6" name="文本框 5"/>
          <p:cNvSpPr txBox="1"/>
          <p:nvPr/>
        </p:nvSpPr>
        <p:spPr>
          <a:xfrm>
            <a:off x="6003925" y="213360"/>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4370" y="242911"/>
            <a:ext cx="8630094" cy="850944"/>
          </a:xfrm>
          <a:prstGeom prst="rect">
            <a:avLst/>
          </a:prstGeom>
        </p:spPr>
      </p:pic>
      <p:sp>
        <p:nvSpPr>
          <p:cNvPr id="3" name="文本框 2"/>
          <p:cNvSpPr txBox="1"/>
          <p:nvPr/>
        </p:nvSpPr>
        <p:spPr>
          <a:xfrm>
            <a:off x="274370" y="1393371"/>
            <a:ext cx="11377699" cy="369332"/>
          </a:xfrm>
          <a:prstGeom prst="rect">
            <a:avLst/>
          </a:prstGeom>
          <a:noFill/>
        </p:spPr>
        <p:txBody>
          <a:bodyPr wrap="square" rtlCol="0">
            <a:spAutoFit/>
          </a:bodyPr>
          <a:lstStyle/>
          <a:p>
            <a:r>
              <a:rPr lang="en-US" altLang="zh-CN" dirty="0"/>
              <a:t>This is stage1, the stage of preparing and collecting the dataset. The dataset data we prepared is as follows</a:t>
            </a:r>
            <a:r>
              <a:rPr lang="zh-CN" altLang="en-US" dirty="0"/>
              <a:t>：</a:t>
            </a:r>
          </a:p>
        </p:txBody>
      </p:sp>
      <p:graphicFrame>
        <p:nvGraphicFramePr>
          <p:cNvPr id="4" name="表格 4"/>
          <p:cNvGraphicFramePr>
            <a:graphicFrameLocks noGrp="1"/>
          </p:cNvGraphicFramePr>
          <p:nvPr/>
        </p:nvGraphicFramePr>
        <p:xfrm>
          <a:off x="403497" y="1880148"/>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a:txBody>
                    <a:bodyPr/>
                    <a:lstStyle/>
                    <a:p>
                      <a:endParaRPr lang="zh-CN" altLang="en-US"/>
                    </a:p>
                  </a:txBody>
                  <a:tcPr/>
                </a:tc>
                <a:tc>
                  <a:txBody>
                    <a:bodyPr/>
                    <a:lstStyle/>
                    <a:p>
                      <a:pPr algn="ctr"/>
                      <a:r>
                        <a:rPr lang="en-US" altLang="zh-CN" dirty="0"/>
                        <a:t>Down</a:t>
                      </a:r>
                      <a:endParaRPr lang="zh-CN" altLang="en-US" dirty="0"/>
                    </a:p>
                  </a:txBody>
                  <a:tcPr/>
                </a:tc>
                <a:tc>
                  <a:txBody>
                    <a:bodyPr/>
                    <a:lstStyle/>
                    <a:p>
                      <a:pPr algn="ctr"/>
                      <a:r>
                        <a:rPr lang="en-US" altLang="zh-CN" dirty="0"/>
                        <a:t>Up</a:t>
                      </a:r>
                      <a:endParaRPr lang="zh-CN" altLang="en-US" dirty="0"/>
                    </a:p>
                  </a:txBody>
                  <a:tcPr/>
                </a:tc>
                <a:tc>
                  <a:txBody>
                    <a:bodyPr/>
                    <a:lstStyle/>
                    <a:p>
                      <a:pPr algn="ctr"/>
                      <a:r>
                        <a:rPr lang="it-IT" altLang="zh-CN" dirty="0"/>
                        <a:t>Total</a:t>
                      </a:r>
                      <a:endParaRPr lang="zh-CN" altLang="en-US" dirty="0"/>
                    </a:p>
                  </a:txBody>
                  <a:tcPr/>
                </a:tc>
                <a:extLst>
                  <a:ext uri="{0D108BD9-81ED-4DB2-BD59-A6C34878D82A}">
                    <a16:rowId xmlns:a16="http://schemas.microsoft.com/office/drawing/2014/main" val="10000"/>
                  </a:ext>
                </a:extLst>
              </a:tr>
              <a:tr h="370840">
                <a:tc>
                  <a:txBody>
                    <a:bodyPr/>
                    <a:lstStyle/>
                    <a:p>
                      <a:pPr algn="ctr"/>
                      <a:r>
                        <a:rPr lang="it-IT" altLang="zh-CN" dirty="0"/>
                        <a:t>push up dataset</a:t>
                      </a:r>
                      <a:endParaRPr lang="zh-CN" altLang="en-US" dirty="0"/>
                    </a:p>
                  </a:txBody>
                  <a:tcPr/>
                </a:tc>
                <a:tc>
                  <a:txBody>
                    <a:bodyPr/>
                    <a:lstStyle/>
                    <a:p>
                      <a:pPr algn="ctr"/>
                      <a:r>
                        <a:rPr lang="en-US" altLang="zh-CN" dirty="0"/>
                        <a:t>42</a:t>
                      </a:r>
                      <a:endParaRPr lang="zh-CN" altLang="en-US" dirty="0"/>
                    </a:p>
                  </a:txBody>
                  <a:tcPr/>
                </a:tc>
                <a:tc>
                  <a:txBody>
                    <a:bodyPr/>
                    <a:lstStyle/>
                    <a:p>
                      <a:pPr algn="ctr"/>
                      <a:r>
                        <a:rPr lang="en-US" altLang="zh-CN" dirty="0"/>
                        <a:t>34</a:t>
                      </a:r>
                      <a:endParaRPr lang="zh-CN" altLang="en-US" dirty="0"/>
                    </a:p>
                  </a:txBody>
                  <a:tcPr/>
                </a:tc>
                <a:tc>
                  <a:txBody>
                    <a:bodyPr/>
                    <a:lstStyle/>
                    <a:p>
                      <a:pPr algn="ctr"/>
                      <a:r>
                        <a:rPr lang="en-US" altLang="zh-CN" dirty="0"/>
                        <a:t>76</a:t>
                      </a:r>
                      <a:endParaRPr lang="zh-CN" altLang="en-US" dirty="0"/>
                    </a:p>
                  </a:txBody>
                  <a:tcPr/>
                </a:tc>
                <a:extLst>
                  <a:ext uri="{0D108BD9-81ED-4DB2-BD59-A6C34878D82A}">
                    <a16:rowId xmlns:a16="http://schemas.microsoft.com/office/drawing/2014/main" val="10001"/>
                  </a:ext>
                </a:extLst>
              </a:tr>
              <a:tr h="370840">
                <a:tc>
                  <a:txBody>
                    <a:bodyPr/>
                    <a:lstStyle/>
                    <a:p>
                      <a:pPr algn="ctr"/>
                      <a:r>
                        <a:rPr lang="it-IT" altLang="zh-CN" dirty="0"/>
                        <a:t>squat dataset</a:t>
                      </a:r>
                      <a:endParaRPr lang="zh-CN" altLang="en-US" dirty="0"/>
                    </a:p>
                  </a:txBody>
                  <a:tcPr/>
                </a:tc>
                <a:tc>
                  <a:txBody>
                    <a:bodyPr/>
                    <a:lstStyle/>
                    <a:p>
                      <a:pPr algn="ctr"/>
                      <a:r>
                        <a:rPr lang="en-US" altLang="zh-CN" dirty="0"/>
                        <a:t>28</a:t>
                      </a:r>
                      <a:endParaRPr lang="zh-CN" altLang="en-US" dirty="0"/>
                    </a:p>
                  </a:txBody>
                  <a:tcPr/>
                </a:tc>
                <a:tc>
                  <a:txBody>
                    <a:bodyPr/>
                    <a:lstStyle/>
                    <a:p>
                      <a:pPr algn="ctr"/>
                      <a:r>
                        <a:rPr lang="en-US" altLang="zh-CN" dirty="0"/>
                        <a:t>25</a:t>
                      </a:r>
                      <a:endParaRPr lang="zh-CN" altLang="en-US" dirty="0"/>
                    </a:p>
                  </a:txBody>
                  <a:tcPr/>
                </a:tc>
                <a:tc>
                  <a:txBody>
                    <a:bodyPr/>
                    <a:lstStyle/>
                    <a:p>
                      <a:pPr algn="ctr"/>
                      <a:r>
                        <a:rPr lang="en-US" altLang="zh-CN" dirty="0"/>
                        <a:t>53</a:t>
                      </a:r>
                      <a:endParaRPr lang="zh-CN" altLang="en-US" dirty="0"/>
                    </a:p>
                  </a:txBody>
                  <a:tcPr/>
                </a:tc>
                <a:extLst>
                  <a:ext uri="{0D108BD9-81ED-4DB2-BD59-A6C34878D82A}">
                    <a16:rowId xmlns:a16="http://schemas.microsoft.com/office/drawing/2014/main" val="10002"/>
                  </a:ext>
                </a:extLst>
              </a:tr>
            </a:tbl>
          </a:graphicData>
        </a:graphic>
      </p:graphicFrame>
      <p:pic>
        <p:nvPicPr>
          <p:cNvPr id="5" name="图片 4"/>
          <p:cNvPicPr>
            <a:picLocks noChangeAspect="1"/>
          </p:cNvPicPr>
          <p:nvPr/>
        </p:nvPicPr>
        <p:blipFill>
          <a:blip r:embed="rId3"/>
          <a:stretch>
            <a:fillRect/>
          </a:stretch>
        </p:blipFill>
        <p:spPr>
          <a:xfrm>
            <a:off x="403497" y="3344091"/>
            <a:ext cx="2982095" cy="3209599"/>
          </a:xfrm>
          <a:prstGeom prst="rect">
            <a:avLst/>
          </a:prstGeom>
        </p:spPr>
      </p:pic>
      <p:pic>
        <p:nvPicPr>
          <p:cNvPr id="6" name="图片 5"/>
          <p:cNvPicPr>
            <a:picLocks noChangeAspect="1"/>
          </p:cNvPicPr>
          <p:nvPr/>
        </p:nvPicPr>
        <p:blipFill>
          <a:blip r:embed="rId4"/>
          <a:stretch>
            <a:fillRect/>
          </a:stretch>
        </p:blipFill>
        <p:spPr>
          <a:xfrm>
            <a:off x="3472676" y="3344091"/>
            <a:ext cx="3003107" cy="3209599"/>
          </a:xfrm>
          <a:prstGeom prst="rect">
            <a:avLst/>
          </a:prstGeom>
        </p:spPr>
      </p:pic>
      <p:pic>
        <p:nvPicPr>
          <p:cNvPr id="7" name="图片 6"/>
          <p:cNvPicPr>
            <a:picLocks noChangeAspect="1"/>
          </p:cNvPicPr>
          <p:nvPr/>
        </p:nvPicPr>
        <p:blipFill>
          <a:blip r:embed="rId5"/>
          <a:stretch>
            <a:fillRect/>
          </a:stretch>
        </p:blipFill>
        <p:spPr>
          <a:xfrm>
            <a:off x="6778376" y="3344091"/>
            <a:ext cx="3332275" cy="32371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6136" y="158184"/>
            <a:ext cx="8649145" cy="863644"/>
          </a:xfrm>
          <a:prstGeom prst="rect">
            <a:avLst/>
          </a:prstGeom>
        </p:spPr>
      </p:pic>
      <p:sp>
        <p:nvSpPr>
          <p:cNvPr id="3" name="文本框 2"/>
          <p:cNvSpPr txBox="1"/>
          <p:nvPr/>
        </p:nvSpPr>
        <p:spPr>
          <a:xfrm>
            <a:off x="337073" y="820060"/>
            <a:ext cx="8487270" cy="1200329"/>
          </a:xfrm>
          <a:prstGeom prst="rect">
            <a:avLst/>
          </a:prstGeom>
          <a:noFill/>
        </p:spPr>
        <p:txBody>
          <a:bodyPr wrap="square" rtlCol="0">
            <a:spAutoFit/>
          </a:bodyPr>
          <a:lstStyle/>
          <a:p>
            <a:br>
              <a:rPr lang="en-US" altLang="zh-CN" dirty="0"/>
            </a:br>
            <a:r>
              <a:rPr lang="en-US" altLang="zh-CN" b="0" i="0" dirty="0">
                <a:solidFill>
                  <a:srgbClr val="202124"/>
                </a:solidFill>
                <a:effectLst/>
                <a:latin typeface="Arial" panose="020B0604020202020204" pitchFamily="34" charset="0"/>
              </a:rPr>
              <a:t>This is Stage 2. After the project code is written, it is necessary to ensure that the program can meet the basic needs of users. The program is not so slow to use and satisfies FPS&gt;=10. The following is the running screenshot of the program.</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748" y="2020389"/>
            <a:ext cx="3361509" cy="4440402"/>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r="35256"/>
          <a:stretch>
            <a:fillRect/>
          </a:stretch>
        </p:blipFill>
        <p:spPr>
          <a:xfrm>
            <a:off x="4580708" y="2020389"/>
            <a:ext cx="2129353" cy="44404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438" y="154561"/>
            <a:ext cx="8611043" cy="609631"/>
          </a:xfrm>
          <a:prstGeom prst="rect">
            <a:avLst/>
          </a:prstGeom>
        </p:spPr>
      </p:pic>
      <p:sp>
        <p:nvSpPr>
          <p:cNvPr id="3" name="文本框 2"/>
          <p:cNvSpPr txBox="1"/>
          <p:nvPr/>
        </p:nvSpPr>
        <p:spPr>
          <a:xfrm>
            <a:off x="327437" y="879566"/>
            <a:ext cx="10128527" cy="646331"/>
          </a:xfrm>
          <a:prstGeom prst="rect">
            <a:avLst/>
          </a:prstGeom>
          <a:noFill/>
        </p:spPr>
        <p:txBody>
          <a:bodyPr wrap="square" rtlCol="0">
            <a:spAutoFit/>
          </a:bodyPr>
          <a:lstStyle/>
          <a:p>
            <a:r>
              <a:rPr lang="en-US" altLang="zh-CN" dirty="0"/>
              <a:t>Stage3 </a:t>
            </a:r>
            <a:r>
              <a:rPr lang="zh-CN" altLang="en-US" dirty="0"/>
              <a:t>：</a:t>
            </a:r>
            <a:r>
              <a:rPr lang="en-US" altLang="zh-CN" dirty="0"/>
              <a:t>After the basic code of the project is completed, the basic function code test of the program should be started to ensure that the program can run smoothly. Here are two test cases.</a:t>
            </a:r>
            <a:endParaRPr lang="zh-CN" altLang="en-US" dirty="0"/>
          </a:p>
        </p:txBody>
      </p:sp>
      <p:graphicFrame>
        <p:nvGraphicFramePr>
          <p:cNvPr id="4" name="表格 4"/>
          <p:cNvGraphicFramePr>
            <a:graphicFrameLocks noGrp="1"/>
          </p:cNvGraphicFramePr>
          <p:nvPr/>
        </p:nvGraphicFramePr>
        <p:xfrm>
          <a:off x="327436" y="1603496"/>
          <a:ext cx="11311286" cy="2123440"/>
        </p:xfrm>
        <a:graphic>
          <a:graphicData uri="http://schemas.openxmlformats.org/drawingml/2006/table">
            <a:tbl>
              <a:tblPr firstRow="1" bandRow="1">
                <a:tableStyleId>{5C22544A-7EE6-4342-B048-85BDC9FD1C3A}</a:tableStyleId>
              </a:tblPr>
              <a:tblGrid>
                <a:gridCol w="1983278">
                  <a:extLst>
                    <a:ext uri="{9D8B030D-6E8A-4147-A177-3AD203B41FA5}">
                      <a16:colId xmlns:a16="http://schemas.microsoft.com/office/drawing/2014/main" val="20000"/>
                    </a:ext>
                  </a:extLst>
                </a:gridCol>
                <a:gridCol w="9328008">
                  <a:extLst>
                    <a:ext uri="{9D8B030D-6E8A-4147-A177-3AD203B41FA5}">
                      <a16:colId xmlns:a16="http://schemas.microsoft.com/office/drawing/2014/main" val="20001"/>
                    </a:ext>
                  </a:extLst>
                </a:gridCol>
              </a:tblGrid>
              <a:tr h="370840">
                <a:tc>
                  <a:txBody>
                    <a:bodyPr/>
                    <a:lstStyle/>
                    <a:p>
                      <a:pPr algn="l"/>
                      <a:r>
                        <a:rPr lang="it-IT" altLang="zh-CN" sz="1800" b="1" kern="1200" dirty="0">
                          <a:solidFill>
                            <a:schemeClr val="lt1"/>
                          </a:solidFill>
                          <a:effectLst/>
                          <a:latin typeface="+mn-lt"/>
                          <a:ea typeface="+mn-ea"/>
                          <a:cs typeface="+mn-cs"/>
                        </a:rPr>
                        <a:t>Test case</a:t>
                      </a:r>
                      <a:endParaRPr lang="zh-CN" altLang="en-US" dirty="0"/>
                    </a:p>
                  </a:txBody>
                  <a:tcPr/>
                </a:tc>
                <a:tc>
                  <a:txBody>
                    <a:bodyPr/>
                    <a:lstStyle/>
                    <a:p>
                      <a:pPr algn="ctr"/>
                      <a:r>
                        <a:rPr lang="en-US" altLang="zh-CN" sz="1800" b="1" kern="1200" dirty="0">
                          <a:solidFill>
                            <a:schemeClr val="lt1"/>
                          </a:solidFill>
                          <a:effectLst/>
                          <a:latin typeface="+mn-lt"/>
                          <a:ea typeface="+mn-ea"/>
                          <a:cs typeface="+mn-cs"/>
                        </a:rPr>
                        <a:t>Image key point acquisition test</a:t>
                      </a:r>
                      <a:endParaRPr lang="zh-CN" altLang="en-US" dirty="0"/>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it-IT" altLang="zh-CN" sz="1800" kern="1200" dirty="0">
                          <a:solidFill>
                            <a:schemeClr val="dk1"/>
                          </a:solidFill>
                          <a:effectLst/>
                          <a:latin typeface="+mn-lt"/>
                          <a:ea typeface="+mn-ea"/>
                          <a:cs typeface="+mn-cs"/>
                        </a:rPr>
                        <a:t>Testing purposes</a:t>
                      </a:r>
                      <a:endParaRPr lang="zh-CN" altLang="zh-CN" sz="1800" kern="1200" dirty="0">
                        <a:solidFill>
                          <a:schemeClr val="dk1"/>
                        </a:solidFill>
                        <a:effectLst/>
                        <a:latin typeface="+mn-lt"/>
                        <a:ea typeface="+mn-ea"/>
                        <a:cs typeface="+mn-cs"/>
                      </a:endParaRPr>
                    </a:p>
                  </a:txBody>
                  <a:tcPr/>
                </a:tc>
                <a:tc>
                  <a:txBody>
                    <a:bodyPr/>
                    <a:lstStyle/>
                    <a:p>
                      <a:pPr algn="ctr"/>
                      <a:r>
                        <a:rPr lang="en-US" altLang="zh-CN" dirty="0"/>
                        <a:t>Whether the test system can normally obtain the joint point information of the input image</a:t>
                      </a:r>
                      <a:endParaRPr lang="zh-CN" altLang="en-US" dirty="0"/>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it-IT" altLang="zh-CN" dirty="0"/>
                        <a:t>Testing process</a:t>
                      </a:r>
                      <a:endParaRPr lang="zh-CN" altLang="zh-CN" sz="1800" kern="1200" dirty="0">
                        <a:solidFill>
                          <a:schemeClr val="dk1"/>
                        </a:solidFill>
                        <a:effectLst/>
                        <a:latin typeface="+mn-lt"/>
                        <a:ea typeface="+mn-ea"/>
                        <a:cs typeface="+mn-cs"/>
                      </a:endParaRPr>
                    </a:p>
                  </a:txBody>
                  <a:tcPr/>
                </a:tc>
                <a:tc>
                  <a:txBody>
                    <a:bodyPr/>
                    <a:lstStyle/>
                    <a:p>
                      <a:pPr algn="ctr"/>
                      <a:r>
                        <a:rPr lang="en-US" altLang="zh-CN" dirty="0"/>
                        <a:t>Import the toolkit, import the model, read in the image, input the model, obtain the prediction result, and obtain the pixel coordinates of key points</a:t>
                      </a:r>
                      <a:endParaRPr lang="zh-CN" altLang="en-US"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it-IT" altLang="zh-CN" dirty="0"/>
                        <a:t>Desired result</a:t>
                      </a:r>
                      <a:endParaRPr lang="zh-CN" altLang="zh-CN" sz="1800" kern="1200" dirty="0">
                        <a:solidFill>
                          <a:schemeClr val="dk1"/>
                        </a:solidFill>
                        <a:effectLst/>
                        <a:latin typeface="+mn-lt"/>
                        <a:ea typeface="+mn-ea"/>
                        <a:cs typeface="+mn-cs"/>
                      </a:endParaRPr>
                    </a:p>
                  </a:txBody>
                  <a:tcPr/>
                </a:tc>
                <a:tc>
                  <a:txBody>
                    <a:bodyPr/>
                    <a:lstStyle/>
                    <a:p>
                      <a:pPr algn="ctr"/>
                      <a:r>
                        <a:rPr lang="en-US" altLang="zh-CN" dirty="0"/>
                        <a:t>Can get 33 key points of the input image and output the coordinates of the key points</a:t>
                      </a:r>
                      <a:endParaRPr lang="zh-CN" altLang="en-US" dirty="0"/>
                    </a:p>
                  </a:txBody>
                  <a:tcPr/>
                </a:tc>
                <a:extLst>
                  <a:ext uri="{0D108BD9-81ED-4DB2-BD59-A6C34878D82A}">
                    <a16:rowId xmlns:a16="http://schemas.microsoft.com/office/drawing/2014/main" val="10003"/>
                  </a:ext>
                </a:extLst>
              </a:tr>
              <a:tr h="370840">
                <a:tc>
                  <a:txBody>
                    <a:bodyPr/>
                    <a:lstStyle/>
                    <a:p>
                      <a:pPr algn="l"/>
                      <a:r>
                        <a:rPr lang="it-IT" altLang="zh-CN" dirty="0"/>
                        <a:t>Test Results</a:t>
                      </a:r>
                      <a:endParaRPr lang="zh-CN" altLang="en-US" dirty="0"/>
                    </a:p>
                  </a:txBody>
                  <a:tcPr/>
                </a:tc>
                <a:tc>
                  <a:txBody>
                    <a:bodyPr/>
                    <a:lstStyle/>
                    <a:p>
                      <a:pPr algn="ctr"/>
                      <a:r>
                        <a:rPr lang="it-IT" altLang="zh-CN" dirty="0"/>
                        <a:t>through, as shown</a:t>
                      </a:r>
                      <a:endParaRPr lang="zh-CN" altLang="en-US" dirty="0"/>
                    </a:p>
                  </a:txBody>
                  <a:tcPr/>
                </a:tc>
                <a:extLst>
                  <a:ext uri="{0D108BD9-81ED-4DB2-BD59-A6C34878D82A}">
                    <a16:rowId xmlns:a16="http://schemas.microsoft.com/office/drawing/2014/main" val="10004"/>
                  </a:ext>
                </a:extLst>
              </a:tr>
            </a:tbl>
          </a:graphicData>
        </a:graphic>
      </p:graphicFrame>
      <p:pic>
        <p:nvPicPr>
          <p:cNvPr id="15" name="图片 14"/>
          <p:cNvPicPr>
            <a:picLocks noChangeAspect="1"/>
          </p:cNvPicPr>
          <p:nvPr/>
        </p:nvPicPr>
        <p:blipFill>
          <a:blip r:embed="rId3"/>
          <a:stretch>
            <a:fillRect/>
          </a:stretch>
        </p:blipFill>
        <p:spPr>
          <a:xfrm>
            <a:off x="3321156" y="3804535"/>
            <a:ext cx="4466929" cy="30137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4"/>
          <p:cNvGraphicFramePr>
            <a:graphicFrameLocks noGrp="1"/>
          </p:cNvGraphicFramePr>
          <p:nvPr/>
        </p:nvGraphicFramePr>
        <p:xfrm>
          <a:off x="317497" y="271653"/>
          <a:ext cx="11311286" cy="2392680"/>
        </p:xfrm>
        <a:graphic>
          <a:graphicData uri="http://schemas.openxmlformats.org/drawingml/2006/table">
            <a:tbl>
              <a:tblPr firstRow="1" bandRow="1">
                <a:tableStyleId>{5C22544A-7EE6-4342-B048-85BDC9FD1C3A}</a:tableStyleId>
              </a:tblPr>
              <a:tblGrid>
                <a:gridCol w="1943789">
                  <a:extLst>
                    <a:ext uri="{9D8B030D-6E8A-4147-A177-3AD203B41FA5}">
                      <a16:colId xmlns:a16="http://schemas.microsoft.com/office/drawing/2014/main" val="20000"/>
                    </a:ext>
                  </a:extLst>
                </a:gridCol>
                <a:gridCol w="9367497">
                  <a:extLst>
                    <a:ext uri="{9D8B030D-6E8A-4147-A177-3AD203B41FA5}">
                      <a16:colId xmlns:a16="http://schemas.microsoft.com/office/drawing/2014/main" val="20001"/>
                    </a:ext>
                  </a:extLst>
                </a:gridCol>
              </a:tblGrid>
              <a:tr h="370840">
                <a:tc>
                  <a:txBody>
                    <a:bodyPr/>
                    <a:lstStyle/>
                    <a:p>
                      <a:pPr algn="l"/>
                      <a:r>
                        <a:rPr lang="it-IT" altLang="zh-CN" sz="1800" b="1" kern="1200" dirty="0">
                          <a:solidFill>
                            <a:schemeClr val="lt1"/>
                          </a:solidFill>
                          <a:effectLst/>
                          <a:latin typeface="+mn-lt"/>
                          <a:ea typeface="+mn-ea"/>
                          <a:cs typeface="+mn-cs"/>
                        </a:rPr>
                        <a:t>Test case</a:t>
                      </a:r>
                      <a:endParaRPr lang="zh-CN" altLang="en-US" dirty="0"/>
                    </a:p>
                  </a:txBody>
                  <a:tcPr/>
                </a:tc>
                <a:tc>
                  <a:txBody>
                    <a:bodyPr/>
                    <a:lstStyle/>
                    <a:p>
                      <a:pPr algn="ctr"/>
                      <a:r>
                        <a:rPr lang="en-US" altLang="zh-CN" sz="1800" b="1" kern="1200" dirty="0">
                          <a:solidFill>
                            <a:schemeClr val="lt1"/>
                          </a:solidFill>
                          <a:effectLst/>
                          <a:latin typeface="+mn-lt"/>
                          <a:ea typeface="+mn-ea"/>
                          <a:cs typeface="+mn-cs"/>
                        </a:rPr>
                        <a:t>Image key point acquisition test</a:t>
                      </a:r>
                      <a:endParaRPr lang="zh-CN" altLang="en-US" dirty="0"/>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it-IT" altLang="zh-CN" sz="1800" kern="1200" dirty="0">
                          <a:solidFill>
                            <a:schemeClr val="dk1"/>
                          </a:solidFill>
                          <a:effectLst/>
                          <a:latin typeface="+mn-lt"/>
                          <a:ea typeface="+mn-ea"/>
                          <a:cs typeface="+mn-cs"/>
                        </a:rPr>
                        <a:t>Testing purposes</a:t>
                      </a:r>
                      <a:endParaRPr lang="zh-CN" altLang="zh-CN" sz="1800" kern="1200" dirty="0">
                        <a:solidFill>
                          <a:schemeClr val="dk1"/>
                        </a:solidFill>
                        <a:effectLst/>
                        <a:latin typeface="+mn-lt"/>
                        <a:ea typeface="+mn-ea"/>
                        <a:cs typeface="+mn-cs"/>
                      </a:endParaRPr>
                    </a:p>
                  </a:txBody>
                  <a:tcPr/>
                </a:tc>
                <a:tc>
                  <a:txBody>
                    <a:bodyPr/>
                    <a:lstStyle/>
                    <a:p>
                      <a:pPr algn="ctr"/>
                      <a:r>
                        <a:rPr lang="en-US" altLang="zh-CN" dirty="0"/>
                        <a:t>Test whether the system can normally obtain device camera input and detect key points</a:t>
                      </a:r>
                      <a:endParaRPr lang="zh-CN" altLang="en-US" dirty="0"/>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it-IT" altLang="zh-CN" dirty="0"/>
                        <a:t>Testing process</a:t>
                      </a:r>
                      <a:endParaRPr lang="zh-CN" altLang="zh-CN" sz="1800" kern="1200" dirty="0">
                        <a:solidFill>
                          <a:schemeClr val="dk1"/>
                        </a:solidFill>
                        <a:effectLst/>
                        <a:latin typeface="+mn-lt"/>
                        <a:ea typeface="+mn-ea"/>
                        <a:cs typeface="+mn-cs"/>
                      </a:endParaRPr>
                    </a:p>
                  </a:txBody>
                  <a:tcPr/>
                </a:tc>
                <a:tc>
                  <a:txBody>
                    <a:bodyPr/>
                    <a:lstStyle/>
                    <a:p>
                      <a:pPr algn="ctr"/>
                      <a:r>
                        <a:rPr lang="en-US" altLang="zh-CN" dirty="0"/>
                        <a:t>Import toolkit, import model, input model, process single frame data, call camera to get each frame data</a:t>
                      </a:r>
                      <a:endParaRPr lang="zh-CN" altLang="en-US"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it-IT" altLang="zh-CN" dirty="0"/>
                        <a:t>Desired result</a:t>
                      </a:r>
                      <a:endParaRPr lang="zh-CN" altLang="zh-CN" sz="1800" kern="1200" dirty="0">
                        <a:solidFill>
                          <a:schemeClr val="dk1"/>
                        </a:solidFill>
                        <a:effectLst/>
                        <a:latin typeface="+mn-lt"/>
                        <a:ea typeface="+mn-ea"/>
                        <a:cs typeface="+mn-cs"/>
                      </a:endParaRPr>
                    </a:p>
                  </a:txBody>
                  <a:tcPr/>
                </a:tc>
                <a:tc>
                  <a:txBody>
                    <a:bodyPr/>
                    <a:lstStyle/>
                    <a:p>
                      <a:pPr algn="ctr"/>
                      <a:r>
                        <a:rPr lang="en-US" altLang="zh-CN" dirty="0"/>
                        <a:t>Successfully invoked the device camera, which can output images in real time and display key point information</a:t>
                      </a:r>
                      <a:endParaRPr lang="zh-CN" altLang="en-US" dirty="0"/>
                    </a:p>
                  </a:txBody>
                  <a:tcPr/>
                </a:tc>
                <a:extLst>
                  <a:ext uri="{0D108BD9-81ED-4DB2-BD59-A6C34878D82A}">
                    <a16:rowId xmlns:a16="http://schemas.microsoft.com/office/drawing/2014/main" val="10003"/>
                  </a:ext>
                </a:extLst>
              </a:tr>
              <a:tr h="370840">
                <a:tc>
                  <a:txBody>
                    <a:bodyPr/>
                    <a:lstStyle/>
                    <a:p>
                      <a:pPr algn="l"/>
                      <a:r>
                        <a:rPr lang="it-IT" altLang="zh-CN" dirty="0"/>
                        <a:t>Test Results</a:t>
                      </a:r>
                      <a:endParaRPr lang="zh-CN" altLang="en-US" dirty="0"/>
                    </a:p>
                  </a:txBody>
                  <a:tcPr/>
                </a:tc>
                <a:tc>
                  <a:txBody>
                    <a:bodyPr/>
                    <a:lstStyle/>
                    <a:p>
                      <a:pPr algn="ctr"/>
                      <a:r>
                        <a:rPr lang="it-IT" altLang="zh-CN" dirty="0"/>
                        <a:t>through, as shown</a:t>
                      </a:r>
                      <a:endParaRPr lang="zh-CN" altLang="en-US" dirty="0"/>
                    </a:p>
                  </a:txBody>
                  <a:tcPr/>
                </a:tc>
                <a:extLst>
                  <a:ext uri="{0D108BD9-81ED-4DB2-BD59-A6C34878D82A}">
                    <a16:rowId xmlns:a16="http://schemas.microsoft.com/office/drawing/2014/main" val="10004"/>
                  </a:ext>
                </a:extLst>
              </a:tr>
            </a:tbl>
          </a:graphicData>
        </a:graphic>
      </p:graphicFrame>
      <p:pic>
        <p:nvPicPr>
          <p:cNvPr id="7" name="图片 6"/>
          <p:cNvPicPr>
            <a:picLocks noChangeAspect="1"/>
          </p:cNvPicPr>
          <p:nvPr/>
        </p:nvPicPr>
        <p:blipFill>
          <a:blip r:embed="rId2"/>
          <a:stretch>
            <a:fillRect/>
          </a:stretch>
        </p:blipFill>
        <p:spPr>
          <a:xfrm>
            <a:off x="3228897" y="2872756"/>
            <a:ext cx="5734205" cy="35840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327991" y="169701"/>
          <a:ext cx="11729886" cy="1274445"/>
        </p:xfrm>
        <a:graphic>
          <a:graphicData uri="http://schemas.openxmlformats.org/drawingml/2006/table">
            <a:tbl>
              <a:tblPr firstRow="1" bandRow="1">
                <a:tableStyleId>{5C22544A-7EE6-4342-B048-85BDC9FD1C3A}</a:tableStyleId>
              </a:tblPr>
              <a:tblGrid>
                <a:gridCol w="1927391">
                  <a:extLst>
                    <a:ext uri="{9D8B030D-6E8A-4147-A177-3AD203B41FA5}">
                      <a16:colId xmlns:a16="http://schemas.microsoft.com/office/drawing/2014/main" val="20000"/>
                    </a:ext>
                  </a:extLst>
                </a:gridCol>
                <a:gridCol w="2053590">
                  <a:extLst>
                    <a:ext uri="{9D8B030D-6E8A-4147-A177-3AD203B41FA5}">
                      <a16:colId xmlns:a16="http://schemas.microsoft.com/office/drawing/2014/main" val="20001"/>
                    </a:ext>
                  </a:extLst>
                </a:gridCol>
                <a:gridCol w="7748905">
                  <a:extLst>
                    <a:ext uri="{9D8B030D-6E8A-4147-A177-3AD203B41FA5}">
                      <a16:colId xmlns:a16="http://schemas.microsoft.com/office/drawing/2014/main" val="20002"/>
                    </a:ext>
                  </a:extLst>
                </a:gridCol>
              </a:tblGrid>
              <a:tr h="1274445">
                <a:tc>
                  <a:txBody>
                    <a:bodyPr/>
                    <a:lstStyle/>
                    <a:p>
                      <a:pPr algn="ctr">
                        <a:buNone/>
                      </a:pPr>
                      <a:endParaRPr lang="en-US" altLang="zh-CN" sz="1800" b="1" i="0" kern="1200" dirty="0">
                        <a:solidFill>
                          <a:schemeClr val="bg1"/>
                        </a:solidFill>
                        <a:effectLst/>
                        <a:latin typeface="+mn-lt"/>
                        <a:ea typeface="+mn-ea"/>
                        <a:cs typeface="+mn-cs"/>
                      </a:endParaRPr>
                    </a:p>
                    <a:p>
                      <a:pPr algn="ctr">
                        <a:buNone/>
                      </a:pPr>
                      <a:r>
                        <a:rPr lang="en-US" altLang="zh-CN" sz="1800" b="1" i="0" kern="1200" dirty="0">
                          <a:solidFill>
                            <a:schemeClr val="bg1"/>
                          </a:solidFill>
                          <a:effectLst/>
                          <a:latin typeface="+mn-lt"/>
                          <a:ea typeface="+mn-ea"/>
                          <a:cs typeface="+mn-cs"/>
                        </a:rPr>
                        <a:t>Stage 4</a:t>
                      </a:r>
                    </a:p>
                    <a:p>
                      <a:pPr algn="ctr">
                        <a:buNone/>
                      </a:pPr>
                      <a:r>
                        <a:rPr lang="en-US" altLang="zh-CN" sz="1800" b="1" i="0" kern="1200" dirty="0">
                          <a:solidFill>
                            <a:schemeClr val="bg1"/>
                          </a:solidFill>
                          <a:effectLst/>
                          <a:latin typeface="+mn-lt"/>
                          <a:ea typeface="+mn-ea"/>
                          <a:cs typeface="+mn-cs"/>
                        </a:rPr>
                        <a:t>(12-13weeks)</a:t>
                      </a:r>
                    </a:p>
                  </a:txBody>
                  <a:tcPr/>
                </a:tc>
                <a:tc>
                  <a:txBody>
                    <a:bodyPr/>
                    <a:lstStyle/>
                    <a:p>
                      <a:pPr algn="ctr"/>
                      <a:r>
                        <a:rPr lang="en-US" altLang="zh-CN" sz="1800" b="1" i="0" kern="1200" dirty="0">
                          <a:solidFill>
                            <a:schemeClr val="bg1"/>
                          </a:solidFill>
                          <a:effectLst/>
                          <a:latin typeface="+mn-lt"/>
                          <a:ea typeface="+mn-ea"/>
                          <a:cs typeface="+mn-cs"/>
                        </a:rPr>
                        <a:t>Project functional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bg1"/>
                          </a:solidFill>
                          <a:effectLst/>
                          <a:latin typeface="+mn-lt"/>
                          <a:ea typeface="+mn-ea"/>
                          <a:cs typeface="+mn-cs"/>
                        </a:rPr>
                        <a:t>We need to test our model in different environments,（For example, on the playground, in the dormitory, in the indoor sports field）select at least five scenarios, and count accurately,We need to complete this work within a week.</a:t>
                      </a:r>
                    </a:p>
                  </a:txBody>
                  <a:tcPr/>
                </a:tc>
                <a:extLst>
                  <a:ext uri="{0D108BD9-81ED-4DB2-BD59-A6C34878D82A}">
                    <a16:rowId xmlns:a16="http://schemas.microsoft.com/office/drawing/2014/main" val="10000"/>
                  </a:ext>
                </a:extLst>
              </a:tr>
            </a:tbl>
          </a:graphicData>
        </a:graphic>
      </p:graphicFrame>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470" y="1551148"/>
            <a:ext cx="2339968" cy="514792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2240" y="1551148"/>
            <a:ext cx="2335069" cy="5137151"/>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9778" y="1551147"/>
            <a:ext cx="2335070" cy="5137152"/>
          </a:xfrm>
          <a:prstGeom prst="rect">
            <a:avLst/>
          </a:prstGeom>
        </p:spPr>
      </p:pic>
      <p:sp>
        <p:nvSpPr>
          <p:cNvPr id="10" name="文本框 9"/>
          <p:cNvSpPr txBox="1"/>
          <p:nvPr/>
        </p:nvSpPr>
        <p:spPr>
          <a:xfrm>
            <a:off x="9769642" y="3224463"/>
            <a:ext cx="2335069" cy="1200329"/>
          </a:xfrm>
          <a:prstGeom prst="rect">
            <a:avLst/>
          </a:prstGeom>
          <a:noFill/>
        </p:spPr>
        <p:txBody>
          <a:bodyPr wrap="square" rtlCol="0">
            <a:spAutoFit/>
          </a:bodyPr>
          <a:lstStyle/>
          <a:p>
            <a:br>
              <a:rPr lang="en-US" altLang="zh-CN" dirty="0"/>
            </a:br>
            <a:r>
              <a:rPr lang="en-US" altLang="zh-CN" b="0" i="0" dirty="0">
                <a:solidFill>
                  <a:srgbClr val="202124"/>
                </a:solidFill>
                <a:effectLst/>
                <a:latin typeface="Arial" panose="020B0604020202020204" pitchFamily="34" charset="0"/>
              </a:rPr>
              <a:t>Places are limited, only three scenarios are listed...</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67005" y="92075"/>
          <a:ext cx="11857990" cy="1257300"/>
        </p:xfrm>
        <a:graphic>
          <a:graphicData uri="http://schemas.openxmlformats.org/drawingml/2006/table">
            <a:tbl>
              <a:tblPr firstRow="1" bandRow="1">
                <a:tableStyleId>{5C22544A-7EE6-4342-B048-85BDC9FD1C3A}</a:tableStyleId>
              </a:tblPr>
              <a:tblGrid>
                <a:gridCol w="2055495">
                  <a:extLst>
                    <a:ext uri="{9D8B030D-6E8A-4147-A177-3AD203B41FA5}">
                      <a16:colId xmlns:a16="http://schemas.microsoft.com/office/drawing/2014/main" val="20000"/>
                    </a:ext>
                  </a:extLst>
                </a:gridCol>
                <a:gridCol w="2053590">
                  <a:extLst>
                    <a:ext uri="{9D8B030D-6E8A-4147-A177-3AD203B41FA5}">
                      <a16:colId xmlns:a16="http://schemas.microsoft.com/office/drawing/2014/main" val="20001"/>
                    </a:ext>
                  </a:extLst>
                </a:gridCol>
                <a:gridCol w="7748905">
                  <a:extLst>
                    <a:ext uri="{9D8B030D-6E8A-4147-A177-3AD203B41FA5}">
                      <a16:colId xmlns:a16="http://schemas.microsoft.com/office/drawing/2014/main" val="20002"/>
                    </a:ext>
                  </a:extLst>
                </a:gridCol>
              </a:tblGrid>
              <a:tr h="1257300">
                <a:tc>
                  <a:txBody>
                    <a:bodyPr/>
                    <a:lstStyle/>
                    <a:p>
                      <a:pPr algn="ctr">
                        <a:buNone/>
                      </a:pPr>
                      <a:endParaRPr lang="en-US" altLang="zh-CN" sz="1800" b="1" i="0" kern="1200" dirty="0">
                        <a:solidFill>
                          <a:schemeClr val="bg1"/>
                        </a:solidFill>
                        <a:effectLst/>
                        <a:latin typeface="+mn-lt"/>
                        <a:ea typeface="+mn-ea"/>
                        <a:cs typeface="+mn-cs"/>
                      </a:endParaRPr>
                    </a:p>
                    <a:p>
                      <a:pPr algn="ctr">
                        <a:buNone/>
                      </a:pPr>
                      <a:r>
                        <a:rPr lang="en-US" altLang="zh-CN" sz="1800" b="1" i="0" kern="1200" dirty="0">
                          <a:solidFill>
                            <a:schemeClr val="bg1"/>
                          </a:solidFill>
                          <a:effectLst/>
                          <a:latin typeface="+mn-lt"/>
                          <a:ea typeface="+mn-ea"/>
                          <a:cs typeface="+mn-cs"/>
                        </a:rPr>
                        <a:t>Stage 5</a:t>
                      </a:r>
                    </a:p>
                    <a:p>
                      <a:pPr algn="ctr">
                        <a:buNone/>
                      </a:pPr>
                      <a:r>
                        <a:rPr lang="en-US" altLang="zh-CN" sz="1800" b="1" i="0" kern="1200" dirty="0">
                          <a:solidFill>
                            <a:schemeClr val="bg1"/>
                          </a:solidFill>
                          <a:effectLst/>
                          <a:latin typeface="+mn-lt"/>
                          <a:ea typeface="+mn-ea"/>
                          <a:cs typeface="+mn-cs"/>
                        </a:rPr>
                        <a:t>(14-15)</a:t>
                      </a:r>
                    </a:p>
                  </a:txBody>
                  <a:tcPr/>
                </a:tc>
                <a:tc>
                  <a:txBody>
                    <a:bodyPr/>
                    <a:lstStyle/>
                    <a:p>
                      <a:pPr algn="ctr"/>
                      <a:endParaRPr lang="en-US" altLang="zh-CN" sz="1800" b="1" i="0" kern="1200" dirty="0">
                        <a:solidFill>
                          <a:schemeClr val="bg1"/>
                        </a:solidFill>
                        <a:effectLst/>
                        <a:latin typeface="+mn-lt"/>
                        <a:ea typeface="+mn-ea"/>
                        <a:cs typeface="+mn-cs"/>
                      </a:endParaRPr>
                    </a:p>
                    <a:p>
                      <a:pPr algn="ctr"/>
                      <a:r>
                        <a:rPr lang="en-US" altLang="zh-CN" sz="1800" b="1" i="0" kern="1200" dirty="0">
                          <a:solidFill>
                            <a:schemeClr val="bg1"/>
                          </a:solidFill>
                          <a:effectLst/>
                          <a:latin typeface="+mn-lt"/>
                          <a:ea typeface="+mn-ea"/>
                          <a:cs typeface="+mn-cs"/>
                        </a:rPr>
                        <a:t>Project deployment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i="0"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bg1"/>
                          </a:solidFill>
                          <a:effectLst/>
                          <a:latin typeface="+mn-lt"/>
                          <a:ea typeface="+mn-ea"/>
                          <a:cs typeface="+mn-cs"/>
                        </a:rPr>
                        <a:t>Deploy our project to the front-end app and ensure it can be used normally</a:t>
                      </a:r>
                    </a:p>
                  </a:txBody>
                  <a:tcPr/>
                </a:tc>
                <a:extLst>
                  <a:ext uri="{0D108BD9-81ED-4DB2-BD59-A6C34878D82A}">
                    <a16:rowId xmlns:a16="http://schemas.microsoft.com/office/drawing/2014/main" val="10000"/>
                  </a:ext>
                </a:extLst>
              </a:tr>
            </a:tbl>
          </a:graphicData>
        </a:graphic>
      </p:graphicFrame>
      <p:sp>
        <p:nvSpPr>
          <p:cNvPr id="3" name="文本框 2"/>
          <p:cNvSpPr txBox="1"/>
          <p:nvPr/>
        </p:nvSpPr>
        <p:spPr>
          <a:xfrm>
            <a:off x="276224" y="1562100"/>
            <a:ext cx="11005495" cy="646331"/>
          </a:xfrm>
          <a:prstGeom prst="rect">
            <a:avLst/>
          </a:prstGeom>
          <a:noFill/>
        </p:spPr>
        <p:txBody>
          <a:bodyPr wrap="square" rtlCol="0">
            <a:spAutoFit/>
          </a:bodyPr>
          <a:lstStyle/>
          <a:p>
            <a:r>
              <a:rPr lang="en-US" altLang="zh-CN"/>
              <a:t>Stage5 writes the app code, and imports the algorithm training results into the app, so that the app can count normally, as shown in the following figure:</a:t>
            </a:r>
            <a:endParaRPr lang="zh-CN" altLang="en-US" dirty="0"/>
          </a:p>
        </p:txBody>
      </p:sp>
      <p:pic>
        <p:nvPicPr>
          <p:cNvPr id="4" name="图片 3"/>
          <p:cNvPicPr>
            <a:picLocks noChangeAspect="1"/>
          </p:cNvPicPr>
          <p:nvPr/>
        </p:nvPicPr>
        <p:blipFill>
          <a:blip r:embed="rId2"/>
          <a:stretch>
            <a:fillRect/>
          </a:stretch>
        </p:blipFill>
        <p:spPr>
          <a:xfrm>
            <a:off x="1216496" y="2421156"/>
            <a:ext cx="9124950" cy="38204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3448380" cy="769441"/>
          </a:xfrm>
          <a:prstGeom prst="rect">
            <a:avLst/>
          </a:prstGeom>
          <a:noFill/>
        </p:spPr>
        <p:txBody>
          <a:bodyPr wrap="none" rtlCol="0">
            <a:spAutoFit/>
            <a:scene3d>
              <a:camera prst="orthographicFront"/>
              <a:lightRig rig="threePt" dir="t"/>
            </a:scene3d>
            <a:sp3d contourW="12700"/>
          </a:bodyPr>
          <a:lstStyle/>
          <a:p>
            <a:pPr algn="l"/>
            <a:r>
              <a:rPr lang="en-US" altLang="zh-CN" sz="4400" b="1" dirty="0">
                <a:solidFill>
                  <a:schemeClr val="tx1">
                    <a:lumMod val="75000"/>
                    <a:lumOff val="25000"/>
                  </a:schemeClr>
                </a:solidFill>
                <a:cs typeface="+mn-ea"/>
                <a:sym typeface="+mn-lt"/>
              </a:rPr>
              <a:t>Project Risk</a:t>
            </a:r>
          </a:p>
        </p:txBody>
      </p:sp>
      <p:sp>
        <p:nvSpPr>
          <p:cNvPr id="10" name="文本框 9"/>
          <p:cNvSpPr txBox="1"/>
          <p:nvPr/>
        </p:nvSpPr>
        <p:spPr>
          <a:xfrm>
            <a:off x="1550504" y="1368672"/>
            <a:ext cx="4343400" cy="3770263"/>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altLang="zh-CN" sz="23900" dirty="0"/>
              <a:t>05</a:t>
            </a:r>
            <a:endParaRPr lang="zh-CN" altLang="en-US" sz="23900"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nvGraphicFramePr>
        <p:xfrm>
          <a:off x="338138" y="22381"/>
          <a:ext cx="11515724" cy="6835619"/>
        </p:xfrm>
        <a:graphic>
          <a:graphicData uri="http://schemas.openxmlformats.org/drawingml/2006/table">
            <a:tbl>
              <a:tblPr firstRow="1" bandRow="1">
                <a:tableStyleId>{5C22544A-7EE6-4342-B048-85BDC9FD1C3A}</a:tableStyleId>
              </a:tblPr>
              <a:tblGrid>
                <a:gridCol w="1483276">
                  <a:extLst>
                    <a:ext uri="{9D8B030D-6E8A-4147-A177-3AD203B41FA5}">
                      <a16:colId xmlns:a16="http://schemas.microsoft.com/office/drawing/2014/main" val="20000"/>
                    </a:ext>
                  </a:extLst>
                </a:gridCol>
                <a:gridCol w="2355299">
                  <a:extLst>
                    <a:ext uri="{9D8B030D-6E8A-4147-A177-3AD203B41FA5}">
                      <a16:colId xmlns:a16="http://schemas.microsoft.com/office/drawing/2014/main" val="20001"/>
                    </a:ext>
                  </a:extLst>
                </a:gridCol>
                <a:gridCol w="3853616">
                  <a:extLst>
                    <a:ext uri="{9D8B030D-6E8A-4147-A177-3AD203B41FA5}">
                      <a16:colId xmlns:a16="http://schemas.microsoft.com/office/drawing/2014/main" val="20002"/>
                    </a:ext>
                  </a:extLst>
                </a:gridCol>
                <a:gridCol w="1218380">
                  <a:extLst>
                    <a:ext uri="{9D8B030D-6E8A-4147-A177-3AD203B41FA5}">
                      <a16:colId xmlns:a16="http://schemas.microsoft.com/office/drawing/2014/main" val="20003"/>
                    </a:ext>
                  </a:extLst>
                </a:gridCol>
                <a:gridCol w="1644315">
                  <a:extLst>
                    <a:ext uri="{9D8B030D-6E8A-4147-A177-3AD203B41FA5}">
                      <a16:colId xmlns:a16="http://schemas.microsoft.com/office/drawing/2014/main" val="20004"/>
                    </a:ext>
                  </a:extLst>
                </a:gridCol>
                <a:gridCol w="960838">
                  <a:extLst>
                    <a:ext uri="{9D8B030D-6E8A-4147-A177-3AD203B41FA5}">
                      <a16:colId xmlns:a16="http://schemas.microsoft.com/office/drawing/2014/main" val="20005"/>
                    </a:ext>
                  </a:extLst>
                </a:gridCol>
              </a:tblGrid>
              <a:tr h="526259">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classification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risk</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risk description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grade</a:t>
                      </a:r>
                      <a:endParaRPr lang="zh-CN" altLang="en-US" dirty="0">
                        <a:latin typeface="Times New Roman" panose="02020603050405020304" pitchFamily="18" charset="0"/>
                        <a:cs typeface="Times New Roman" panose="02020603050405020304" pitchFamily="18" charset="0"/>
                      </a:endParaRPr>
                    </a:p>
                  </a:txBody>
                  <a:tcPr/>
                </a:tc>
                <a:tc>
                  <a:txBody>
                    <a:bodyPr/>
                    <a:lstStyle/>
                    <a:p>
                      <a:pPr indent="266700" algn="ctr"/>
                      <a:r>
                        <a:rPr lang="en-US" sz="105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sz="1800" b="1" kern="1200" dirty="0">
                          <a:solidFill>
                            <a:schemeClr val="lt1"/>
                          </a:solidFill>
                          <a:effectLst/>
                          <a:latin typeface="Times New Roman" panose="02020603050405020304" pitchFamily="18" charset="0"/>
                          <a:ea typeface="+mn-ea"/>
                          <a:cs typeface="Times New Roman" panose="02020603050405020304" pitchFamily="18" charset="0"/>
                        </a:rPr>
                        <a:t>probability</a:t>
                      </a:r>
                      <a:endParaRPr lang="zh-CN" altLang="en-US" sz="18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impact</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251855">
                <a:tc rowSpan="7">
                  <a:txBody>
                    <a:bodyPr/>
                    <a:lstStyle/>
                    <a:p>
                      <a:pPr algn="ctr"/>
                      <a:endParaRPr lang="en-US" altLang="zh-CN" sz="1800" kern="1200" dirty="0">
                        <a:solidFill>
                          <a:schemeClr val="dk1"/>
                        </a:solidFill>
                        <a:effectLst/>
                        <a:latin typeface="+mn-lt"/>
                        <a:ea typeface="+mn-ea"/>
                        <a:cs typeface="+mn-cs"/>
                      </a:endParaRPr>
                    </a:p>
                    <a:p>
                      <a:pPr algn="ctr"/>
                      <a:endParaRPr lang="en-US" altLang="zh-CN" sz="1800" kern="1200" dirty="0">
                        <a:solidFill>
                          <a:schemeClr val="dk1"/>
                        </a:solidFill>
                        <a:effectLst/>
                        <a:latin typeface="+mn-lt"/>
                        <a:ea typeface="+mn-ea"/>
                        <a:cs typeface="+mn-cs"/>
                      </a:endParaRPr>
                    </a:p>
                    <a:p>
                      <a:pPr algn="ctr"/>
                      <a:endParaRPr lang="en-US" altLang="zh-CN" sz="1800" kern="1200" dirty="0">
                        <a:solidFill>
                          <a:schemeClr val="dk1"/>
                        </a:solidFill>
                        <a:effectLst/>
                        <a:latin typeface="+mn-lt"/>
                        <a:ea typeface="+mn-ea"/>
                        <a:cs typeface="+mn-cs"/>
                      </a:endParaRPr>
                    </a:p>
                    <a:p>
                      <a:pPr algn="ctr"/>
                      <a:endParaRPr lang="en-US" altLang="zh-CN" sz="1800" kern="1200" dirty="0">
                        <a:solidFill>
                          <a:schemeClr val="dk1"/>
                        </a:solidFill>
                        <a:effectLst/>
                        <a:latin typeface="+mn-lt"/>
                        <a:ea typeface="+mn-ea"/>
                        <a:cs typeface="+mn-cs"/>
                      </a:endParaRPr>
                    </a:p>
                    <a:p>
                      <a:pPr algn="ctr"/>
                      <a:endParaRPr lang="en-US" altLang="zh-CN" sz="1800" kern="1200" dirty="0">
                        <a:solidFill>
                          <a:schemeClr val="dk1"/>
                        </a:solidFill>
                        <a:effectLst/>
                        <a:latin typeface="+mn-lt"/>
                        <a:ea typeface="+mn-ea"/>
                        <a:cs typeface="+mn-cs"/>
                      </a:endParaRPr>
                    </a:p>
                    <a:p>
                      <a:pPr algn="ctr"/>
                      <a:endParaRPr lang="en-US" altLang="zh-CN" sz="1800" kern="1200" dirty="0">
                        <a:solidFill>
                          <a:schemeClr val="dk1"/>
                        </a:solidFill>
                        <a:effectLst/>
                        <a:latin typeface="+mn-lt"/>
                        <a:ea typeface="+mn-ea"/>
                        <a:cs typeface="+mn-cs"/>
                      </a:endParaRPr>
                    </a:p>
                    <a:p>
                      <a:pPr algn="ctr"/>
                      <a:endParaRPr lang="en-US" altLang="zh-CN" sz="1800" kern="1200" dirty="0">
                        <a:solidFill>
                          <a:schemeClr val="dk1"/>
                        </a:solidFill>
                        <a:effectLst/>
                        <a:latin typeface="+mn-lt"/>
                        <a:ea typeface="+mn-ea"/>
                        <a:cs typeface="+mn-cs"/>
                      </a:endParaRPr>
                    </a:p>
                    <a:p>
                      <a:pPr algn="ctr"/>
                      <a:endParaRPr lang="en-US" altLang="zh-CN" sz="1800" kern="1200" dirty="0">
                        <a:solidFill>
                          <a:schemeClr val="dk1"/>
                        </a:solidFill>
                        <a:effectLst/>
                        <a:latin typeface="+mn-lt"/>
                        <a:ea typeface="+mn-ea"/>
                        <a:cs typeface="+mn-cs"/>
                      </a:endParaRPr>
                    </a:p>
                    <a:p>
                      <a:pPr algn="ctr"/>
                      <a:endParaRPr lang="en-US" altLang="zh-CN" sz="1800" kern="1200" dirty="0">
                        <a:solidFill>
                          <a:schemeClr val="dk1"/>
                        </a:solidFill>
                        <a:effectLst/>
                        <a:latin typeface="+mn-lt"/>
                        <a:ea typeface="+mn-ea"/>
                        <a:cs typeface="+mn-cs"/>
                      </a:endParaRPr>
                    </a:p>
                    <a:p>
                      <a:pPr algn="ctr"/>
                      <a:endParaRPr lang="en-US" altLang="zh-CN" sz="1800" kern="1200" dirty="0">
                        <a:solidFill>
                          <a:schemeClr val="dk1"/>
                        </a:solidFill>
                        <a:effectLst/>
                        <a:latin typeface="+mn-lt"/>
                        <a:ea typeface="+mn-ea"/>
                        <a:cs typeface="+mn-cs"/>
                      </a:endParaRPr>
                    </a:p>
                    <a:p>
                      <a:pPr algn="ct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Technical risk</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 The algorithm is inaccurate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The accuracy of the algorithm depends on the quality and quantity of the dataset, and it may be affected if the training dataset is either insufficient or less accurate.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Medium</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10%-30%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0.6</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704169">
                <a:tc vMerge="1">
                  <a:txBody>
                    <a:bodyPr/>
                    <a:lstStyle/>
                    <a:p>
                      <a:endParaRPr lang="zh-CN"/>
                    </a:p>
                  </a:txBody>
                  <a:tcPr/>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code error</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If the code has an error, it may cause the program to crash or produce an incorrect output.</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High</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20%-40%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0.8</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r h="547687">
                <a:tc vMerge="1">
                  <a:txBody>
                    <a:bodyPr/>
                    <a:lstStyle/>
                    <a:p>
                      <a:endParaRPr lang="zh-CN"/>
                    </a:p>
                  </a:txBody>
                  <a:tcPr/>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Compatibility problem</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The program may be incompatible with some hardware or software.</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Medium</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15%-30%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marL="0" algn="ctr" defTabSz="914400" rtl="0" eaLnBrk="1" latinLnBrk="0" hangingPunct="1"/>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0.6</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3"/>
                  </a:ext>
                </a:extLst>
              </a:tr>
              <a:tr h="782410">
                <a:tc vMerge="1">
                  <a:txBody>
                    <a:bodyPr/>
                    <a:lstStyle/>
                    <a:p>
                      <a:endParaRPr lang="zh-CN"/>
                    </a:p>
                  </a:txBody>
                  <a:tcPr/>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security hole</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If the program involves user data or sensitive information, security vulnerabilities may exist.</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High</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10%-20%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0.9</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938892">
                <a:tc vMerge="1">
                  <a:txBody>
                    <a:bodyPr/>
                    <a:lstStyle/>
                    <a:p>
                      <a:endParaRPr lang="zh-CN"/>
                    </a:p>
                  </a:txBody>
                  <a:tcPr/>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 Performance problems</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Performance problems may arise when a program needs to process large amounts of data or perform complex calculations.</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Medium</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10%-20%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0.7</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526259">
                <a:tc vMerge="1">
                  <a:txBody>
                    <a:bodyPr/>
                    <a:lstStyle/>
                    <a:p>
                      <a:endParaRPr lang="zh-CN"/>
                    </a:p>
                  </a:txBody>
                  <a:tcPr/>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 Program scalability issues</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If the program requires to extend or modify, scalability issues may arise.</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High</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10%-20%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0.6</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704169">
                <a:tc vMerge="1">
                  <a:txBody>
                    <a:bodyPr/>
                    <a:lstStyle/>
                    <a:p>
                      <a:endParaRPr lang="zh-CN"/>
                    </a:p>
                  </a:txBody>
                  <a:tcPr/>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 Data quality issues</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If the program needs to process large amounts of data, data quality issues may arise.</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Medium</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20%-30%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0.7</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4285" y="274502"/>
            <a:ext cx="470282" cy="2861299"/>
            <a:chOff x="3378207" y="1563846"/>
            <a:chExt cx="232791" cy="1416352"/>
          </a:xfrm>
        </p:grpSpPr>
        <p:sp>
          <p:nvSpPr>
            <p:cNvPr id="3" name="圆角矩形 2"/>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2970397" y="1133687"/>
            <a:ext cx="251505" cy="1530209"/>
            <a:chOff x="3378207" y="1563846"/>
            <a:chExt cx="232791" cy="1416352"/>
          </a:xfrm>
          <a:solidFill>
            <a:srgbClr val="FF9409"/>
          </a:solidFill>
        </p:grpSpPr>
        <p:sp>
          <p:nvSpPr>
            <p:cNvPr id="7" name="圆角矩形 6"/>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flipV="1">
            <a:off x="2532342" y="3722199"/>
            <a:ext cx="470282" cy="2861299"/>
            <a:chOff x="3378207" y="1563846"/>
            <a:chExt cx="232791" cy="1416352"/>
          </a:xfrm>
          <a:solidFill>
            <a:srgbClr val="37AB91"/>
          </a:solidFill>
        </p:grpSpPr>
        <p:sp>
          <p:nvSpPr>
            <p:cNvPr id="10" name="圆角矩形 9"/>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flipV="1">
            <a:off x="1504950" y="2606296"/>
            <a:ext cx="402350" cy="2447991"/>
            <a:chOff x="3378207" y="1563846"/>
            <a:chExt cx="232791" cy="1416352"/>
          </a:xfrm>
          <a:solidFill>
            <a:srgbClr val="FF9409"/>
          </a:solidFill>
        </p:grpSpPr>
        <p:sp>
          <p:nvSpPr>
            <p:cNvPr id="13" name="圆角矩形 12"/>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p:cNvSpPr txBox="1"/>
          <p:nvPr/>
        </p:nvSpPr>
        <p:spPr>
          <a:xfrm>
            <a:off x="6854243" y="399143"/>
            <a:ext cx="263084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cs typeface="+mn-ea"/>
                <a:sym typeface="+mn-lt"/>
              </a:rPr>
              <a:t>Project overview</a:t>
            </a:r>
          </a:p>
        </p:txBody>
      </p:sp>
      <p:sp>
        <p:nvSpPr>
          <p:cNvPr id="20" name="文本框 19"/>
          <p:cNvSpPr txBox="1"/>
          <p:nvPr/>
        </p:nvSpPr>
        <p:spPr>
          <a:xfrm>
            <a:off x="6854243" y="1152816"/>
            <a:ext cx="2731838" cy="461665"/>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75000"/>
                    <a:lumOff val="25000"/>
                  </a:schemeClr>
                </a:solidFill>
                <a:cs typeface="+mn-ea"/>
                <a:sym typeface="+mn-lt"/>
              </a:rPr>
              <a:t>Project schedule</a:t>
            </a:r>
            <a:r>
              <a:rPr lang="zh-CN" altLang="en-US" sz="2400" b="1" dirty="0">
                <a:solidFill>
                  <a:schemeClr val="tx1">
                    <a:lumMod val="75000"/>
                    <a:lumOff val="25000"/>
                  </a:schemeClr>
                </a:solidFill>
                <a:cs typeface="+mn-ea"/>
                <a:sym typeface="+mn-lt"/>
              </a:rPr>
              <a:t> </a:t>
            </a:r>
          </a:p>
        </p:txBody>
      </p:sp>
      <p:sp>
        <p:nvSpPr>
          <p:cNvPr id="23" name="文本框 22"/>
          <p:cNvSpPr txBox="1"/>
          <p:nvPr/>
        </p:nvSpPr>
        <p:spPr>
          <a:xfrm>
            <a:off x="6854243" y="1920631"/>
            <a:ext cx="2303836" cy="461665"/>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75000"/>
                    <a:lumOff val="25000"/>
                  </a:schemeClr>
                </a:solidFill>
                <a:cs typeface="+mn-ea"/>
                <a:sym typeface="+mn-lt"/>
              </a:rPr>
              <a:t>Project design</a:t>
            </a:r>
          </a:p>
        </p:txBody>
      </p:sp>
      <p:sp>
        <p:nvSpPr>
          <p:cNvPr id="26" name="文本框 25"/>
          <p:cNvSpPr txBox="1"/>
          <p:nvPr/>
        </p:nvSpPr>
        <p:spPr>
          <a:xfrm>
            <a:off x="6854243" y="2725968"/>
            <a:ext cx="2494594" cy="46166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cs typeface="+mn-ea"/>
                <a:sym typeface="+mn-lt"/>
              </a:rPr>
              <a:t>Project </a:t>
            </a:r>
            <a:r>
              <a:rPr lang="en-US" altLang="zh-CN" sz="2400" b="1" dirty="0">
                <a:solidFill>
                  <a:schemeClr val="tx1">
                    <a:lumMod val="75000"/>
                    <a:lumOff val="25000"/>
                  </a:schemeClr>
                </a:solidFill>
                <a:cs typeface="+mn-ea"/>
                <a:sym typeface="+mn-lt"/>
              </a:rPr>
              <a:t>process</a:t>
            </a:r>
            <a:endParaRPr lang="zh-CN" altLang="en-US" sz="2400" b="1" dirty="0">
              <a:solidFill>
                <a:schemeClr val="tx1">
                  <a:lumMod val="75000"/>
                  <a:lumOff val="25000"/>
                </a:schemeClr>
              </a:solidFill>
              <a:cs typeface="+mn-ea"/>
              <a:sym typeface="+mn-lt"/>
            </a:endParaRPr>
          </a:p>
        </p:txBody>
      </p:sp>
      <p:sp>
        <p:nvSpPr>
          <p:cNvPr id="29" name="椭圆 28"/>
          <p:cNvSpPr/>
          <p:nvPr/>
        </p:nvSpPr>
        <p:spPr>
          <a:xfrm>
            <a:off x="6224231" y="378778"/>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30" name="椭圆 29"/>
          <p:cNvSpPr/>
          <p:nvPr/>
        </p:nvSpPr>
        <p:spPr>
          <a:xfrm>
            <a:off x="6224231" y="1126195"/>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31" name="椭圆 30"/>
          <p:cNvSpPr/>
          <p:nvPr/>
        </p:nvSpPr>
        <p:spPr>
          <a:xfrm>
            <a:off x="6224231" y="1876074"/>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32" name="椭圆 31"/>
          <p:cNvSpPr/>
          <p:nvPr/>
        </p:nvSpPr>
        <p:spPr>
          <a:xfrm>
            <a:off x="6224231" y="2687729"/>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4</a:t>
            </a:r>
            <a:endParaRPr lang="zh-CN" altLang="en-US" sz="2000" dirty="0">
              <a:cs typeface="+mn-ea"/>
              <a:sym typeface="+mn-lt"/>
            </a:endParaRPr>
          </a:p>
        </p:txBody>
      </p:sp>
      <p:sp>
        <p:nvSpPr>
          <p:cNvPr id="33" name="文本框 32"/>
          <p:cNvSpPr txBox="1"/>
          <p:nvPr/>
        </p:nvSpPr>
        <p:spPr>
          <a:xfrm>
            <a:off x="2654545" y="2903291"/>
            <a:ext cx="3055324"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cs typeface="+mn-ea"/>
                <a:sym typeface="+mn-lt"/>
              </a:rPr>
              <a:t>CONTENTS</a:t>
            </a:r>
            <a:endParaRPr lang="zh-CN" altLang="en-US" sz="4000" b="1" dirty="0">
              <a:solidFill>
                <a:schemeClr val="tx1">
                  <a:lumMod val="75000"/>
                  <a:lumOff val="25000"/>
                </a:schemeClr>
              </a:solidFill>
              <a:cs typeface="+mn-ea"/>
              <a:sym typeface="+mn-lt"/>
            </a:endParaRPr>
          </a:p>
        </p:txBody>
      </p:sp>
      <p:sp>
        <p:nvSpPr>
          <p:cNvPr id="2" name="文本框 1"/>
          <p:cNvSpPr txBox="1"/>
          <p:nvPr/>
        </p:nvSpPr>
        <p:spPr>
          <a:xfrm>
            <a:off x="6854243" y="3473356"/>
            <a:ext cx="835485"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cs typeface="+mn-ea"/>
                <a:sym typeface="+mn-lt"/>
              </a:rPr>
              <a:t>Risk</a:t>
            </a:r>
          </a:p>
        </p:txBody>
      </p:sp>
      <p:sp>
        <p:nvSpPr>
          <p:cNvPr id="15" name="文本框 14"/>
          <p:cNvSpPr txBox="1"/>
          <p:nvPr/>
        </p:nvSpPr>
        <p:spPr>
          <a:xfrm>
            <a:off x="6854243" y="4227029"/>
            <a:ext cx="795026" cy="461665"/>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75000"/>
                    <a:lumOff val="25000"/>
                  </a:schemeClr>
                </a:solidFill>
                <a:cs typeface="+mn-ea"/>
                <a:sym typeface="+mn-lt"/>
              </a:rPr>
              <a:t>Test</a:t>
            </a:r>
            <a:endParaRPr lang="zh-CN" altLang="en-US" sz="2400" b="1" dirty="0">
              <a:solidFill>
                <a:schemeClr val="tx1">
                  <a:lumMod val="75000"/>
                  <a:lumOff val="25000"/>
                </a:schemeClr>
              </a:solidFill>
              <a:cs typeface="+mn-ea"/>
              <a:sym typeface="+mn-lt"/>
            </a:endParaRPr>
          </a:p>
        </p:txBody>
      </p:sp>
      <p:sp>
        <p:nvSpPr>
          <p:cNvPr id="16" name="文本框 15"/>
          <p:cNvSpPr txBox="1"/>
          <p:nvPr/>
        </p:nvSpPr>
        <p:spPr>
          <a:xfrm>
            <a:off x="6854243" y="4994844"/>
            <a:ext cx="1040670" cy="461665"/>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75000"/>
                    <a:lumOff val="25000"/>
                  </a:schemeClr>
                </a:solidFill>
                <a:cs typeface="+mn-ea"/>
                <a:sym typeface="+mn-lt"/>
              </a:rPr>
              <a:t>Demo</a:t>
            </a:r>
          </a:p>
        </p:txBody>
      </p:sp>
      <p:sp>
        <p:nvSpPr>
          <p:cNvPr id="18" name="文本框 17"/>
          <p:cNvSpPr txBox="1"/>
          <p:nvPr/>
        </p:nvSpPr>
        <p:spPr>
          <a:xfrm>
            <a:off x="6854243" y="5800181"/>
            <a:ext cx="2613216" cy="461665"/>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75000"/>
                    <a:lumOff val="25000"/>
                  </a:schemeClr>
                </a:solidFill>
                <a:cs typeface="+mn-ea"/>
                <a:sym typeface="+mn-lt"/>
              </a:rPr>
              <a:t>Lessons learned</a:t>
            </a:r>
            <a:endParaRPr lang="zh-CN" altLang="en-US" sz="2400" b="1" dirty="0">
              <a:solidFill>
                <a:schemeClr val="tx1">
                  <a:lumMod val="75000"/>
                  <a:lumOff val="25000"/>
                </a:schemeClr>
              </a:solidFill>
              <a:cs typeface="+mn-ea"/>
              <a:sym typeface="+mn-lt"/>
            </a:endParaRPr>
          </a:p>
        </p:txBody>
      </p:sp>
      <p:sp>
        <p:nvSpPr>
          <p:cNvPr id="19" name="椭圆 18"/>
          <p:cNvSpPr/>
          <p:nvPr/>
        </p:nvSpPr>
        <p:spPr>
          <a:xfrm>
            <a:off x="6224231" y="3452991"/>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5</a:t>
            </a:r>
            <a:endParaRPr lang="zh-CN" altLang="en-US" sz="2000" dirty="0">
              <a:cs typeface="+mn-ea"/>
              <a:sym typeface="+mn-lt"/>
            </a:endParaRPr>
          </a:p>
        </p:txBody>
      </p:sp>
      <p:sp>
        <p:nvSpPr>
          <p:cNvPr id="21" name="椭圆 20"/>
          <p:cNvSpPr/>
          <p:nvPr/>
        </p:nvSpPr>
        <p:spPr>
          <a:xfrm>
            <a:off x="6224231" y="4200408"/>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6</a:t>
            </a:r>
            <a:endParaRPr lang="zh-CN" altLang="en-US" sz="2000" dirty="0">
              <a:cs typeface="+mn-ea"/>
              <a:sym typeface="+mn-lt"/>
            </a:endParaRPr>
          </a:p>
        </p:txBody>
      </p:sp>
      <p:sp>
        <p:nvSpPr>
          <p:cNvPr id="22" name="椭圆 21"/>
          <p:cNvSpPr/>
          <p:nvPr/>
        </p:nvSpPr>
        <p:spPr>
          <a:xfrm>
            <a:off x="6224231" y="4950287"/>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7</a:t>
            </a:r>
            <a:endParaRPr lang="zh-CN" altLang="en-US" sz="2000" dirty="0">
              <a:cs typeface="+mn-ea"/>
              <a:sym typeface="+mn-lt"/>
            </a:endParaRPr>
          </a:p>
        </p:txBody>
      </p:sp>
      <p:sp>
        <p:nvSpPr>
          <p:cNvPr id="24" name="椭圆 23"/>
          <p:cNvSpPr/>
          <p:nvPr/>
        </p:nvSpPr>
        <p:spPr>
          <a:xfrm>
            <a:off x="6224231" y="5761942"/>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8</a:t>
            </a:r>
            <a:endParaRPr lang="zh-CN" altLang="en-US" sz="20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childTnLst>
                          </p:cTn>
                        </p:par>
                        <p:par>
                          <p:cTn id="46" fill="hold">
                            <p:stCondLst>
                              <p:cond delay="2000"/>
                            </p:stCondLst>
                            <p:childTnLst>
                              <p:par>
                                <p:cTn id="47" presetID="53" presetClass="entr" presetSubtype="16"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Effect transition="in" filter="fade">
                                      <p:cBhvr>
                                        <p:cTn id="61" dur="500"/>
                                        <p:tgtEl>
                                          <p:spTgt spid="22"/>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2" grpId="0" bldLvl="0" animBg="1"/>
      <p:bldP spid="33" grpId="0"/>
      <p:bldP spid="19" grpId="0" bldLvl="0" animBg="1"/>
      <p:bldP spid="21" grpId="0" bldLvl="0" animBg="1"/>
      <p:bldP spid="22" grpId="0" bldLvl="0" animBg="1"/>
      <p:bldP spid="2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nvGraphicFramePr>
        <p:xfrm>
          <a:off x="152399" y="214313"/>
          <a:ext cx="11887201" cy="6429374"/>
        </p:xfrm>
        <a:graphic>
          <a:graphicData uri="http://schemas.openxmlformats.org/drawingml/2006/table">
            <a:tbl>
              <a:tblPr firstRow="1" bandRow="1">
                <a:tableStyleId>{5C22544A-7EE6-4342-B048-85BDC9FD1C3A}</a:tableStyleId>
              </a:tblPr>
              <a:tblGrid>
                <a:gridCol w="1724936">
                  <a:extLst>
                    <a:ext uri="{9D8B030D-6E8A-4147-A177-3AD203B41FA5}">
                      <a16:colId xmlns:a16="http://schemas.microsoft.com/office/drawing/2014/main" val="20000"/>
                    </a:ext>
                  </a:extLst>
                </a:gridCol>
                <a:gridCol w="2044728">
                  <a:extLst>
                    <a:ext uri="{9D8B030D-6E8A-4147-A177-3AD203B41FA5}">
                      <a16:colId xmlns:a16="http://schemas.microsoft.com/office/drawing/2014/main" val="20001"/>
                    </a:ext>
                  </a:extLst>
                </a:gridCol>
                <a:gridCol w="4448498">
                  <a:extLst>
                    <a:ext uri="{9D8B030D-6E8A-4147-A177-3AD203B41FA5}">
                      <a16:colId xmlns:a16="http://schemas.microsoft.com/office/drawing/2014/main" val="20002"/>
                    </a:ext>
                  </a:extLst>
                </a:gridCol>
                <a:gridCol w="1169150">
                  <a:extLst>
                    <a:ext uri="{9D8B030D-6E8A-4147-A177-3AD203B41FA5}">
                      <a16:colId xmlns:a16="http://schemas.microsoft.com/office/drawing/2014/main" val="20003"/>
                    </a:ext>
                  </a:extLst>
                </a:gridCol>
                <a:gridCol w="1577874">
                  <a:extLst>
                    <a:ext uri="{9D8B030D-6E8A-4147-A177-3AD203B41FA5}">
                      <a16:colId xmlns:a16="http://schemas.microsoft.com/office/drawing/2014/main" val="20004"/>
                    </a:ext>
                  </a:extLst>
                </a:gridCol>
                <a:gridCol w="922015">
                  <a:extLst>
                    <a:ext uri="{9D8B030D-6E8A-4147-A177-3AD203B41FA5}">
                      <a16:colId xmlns:a16="http://schemas.microsoft.com/office/drawing/2014/main" val="20005"/>
                    </a:ext>
                  </a:extLst>
                </a:gridCol>
              </a:tblGrid>
              <a:tr h="69046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classification</a:t>
                      </a:r>
                      <a:endParaRPr lang="zh-CN" altLang="en-US" dirty="0">
                        <a:latin typeface="Times New Roman" panose="02020603050405020304" pitchFamily="18" charset="0"/>
                        <a:cs typeface="Times New Roman" panose="02020603050405020304" pitchFamily="18" charset="0"/>
                      </a:endParaRPr>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risk</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risk description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grade</a:t>
                      </a:r>
                      <a:endParaRPr lang="zh-CN" altLang="en-US" dirty="0">
                        <a:latin typeface="Times New Roman" panose="02020603050405020304" pitchFamily="18" charset="0"/>
                        <a:cs typeface="Times New Roman" panose="02020603050405020304" pitchFamily="18" charset="0"/>
                      </a:endParaRPr>
                    </a:p>
                  </a:txBody>
                  <a:tcPr/>
                </a:tc>
                <a:tc>
                  <a:txBody>
                    <a:bodyPr/>
                    <a:lstStyle/>
                    <a:p>
                      <a:pPr indent="266700" algn="ctr"/>
                      <a:r>
                        <a:rPr lang="en-US" sz="105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sz="1800" b="1" kern="1200" dirty="0">
                          <a:solidFill>
                            <a:schemeClr val="lt1"/>
                          </a:solidFill>
                          <a:effectLst/>
                          <a:latin typeface="Times New Roman" panose="02020603050405020304" pitchFamily="18" charset="0"/>
                          <a:ea typeface="+mn-ea"/>
                          <a:cs typeface="Times New Roman" panose="02020603050405020304" pitchFamily="18" charset="0"/>
                        </a:rPr>
                        <a:t>probability</a:t>
                      </a:r>
                      <a:endParaRPr lang="zh-CN" altLang="en-US" sz="18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impact</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41153">
                <a:tc rowSpan="4">
                  <a:txBody>
                    <a:bodyPr/>
                    <a:lstStyle/>
                    <a:p>
                      <a:pPr algn="ctr"/>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algn="ctr"/>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algn="ctr"/>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algn="ctr"/>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algn="ctr"/>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algn="ctr"/>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algn="ctr"/>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algn="ctr"/>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algn="ct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Security risk</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algn="ct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 Data leakage</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If the program involves user data or sensitive information, there may be a risk of data leakage.</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High</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5%-20%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0.8</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071400">
                <a:tc vMerge="1">
                  <a:txBody>
                    <a:bodyPr/>
                    <a:lstStyle/>
                    <a:p>
                      <a:endParaRPr lang="zh-CN"/>
                    </a:p>
                  </a:txBody>
                  <a:tcPr/>
                </a:tc>
                <a:tc>
                  <a:txBody>
                    <a:bodyPr/>
                    <a:lstStyle/>
                    <a:p>
                      <a:pPr indent="266700" algn="ct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ct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ct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ctr"/>
                      <a:r>
                        <a:rPr lang="en-US" sz="1800" kern="1200" dirty="0">
                          <a:solidFill>
                            <a:schemeClr val="dk1"/>
                          </a:solidFill>
                          <a:effectLst/>
                          <a:latin typeface="Times New Roman" panose="02020603050405020304" pitchFamily="18" charset="0"/>
                          <a:ea typeface="+mn-ea"/>
                          <a:cs typeface="Times New Roman" panose="02020603050405020304" pitchFamily="18" charset="0"/>
                        </a:rPr>
                        <a:t>Network attack</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If the program communicates through the network, there may be a risk of a network attack.</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High</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l"/>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l"/>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l"/>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l"/>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5%-30%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0.9</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071400">
                <a:tc vMerge="1">
                  <a:txBody>
                    <a:bodyPr/>
                    <a:lstStyle/>
                    <a:p>
                      <a:endParaRPr lang="zh-CN"/>
                    </a:p>
                  </a:txBody>
                  <a:tcPr/>
                </a:tc>
                <a:tc>
                  <a:txBody>
                    <a:bodyPr/>
                    <a:lstStyle/>
                    <a:p>
                      <a:pPr indent="266700" algn="ct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ct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ctr"/>
                      <a:r>
                        <a:rPr lang="en-US" sz="1800" kern="1200" dirty="0">
                          <a:solidFill>
                            <a:schemeClr val="dk1"/>
                          </a:solidFill>
                          <a:effectLst/>
                          <a:latin typeface="Times New Roman" panose="02020603050405020304" pitchFamily="18" charset="0"/>
                          <a:ea typeface="+mn-ea"/>
                          <a:cs typeface="Times New Roman" panose="02020603050405020304" pitchFamily="18" charset="0"/>
                        </a:rPr>
                        <a:t>malicious software</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If the program has a vulnerability or a security vulnerability, it may be attacked by malicious software.</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Medium</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l"/>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l"/>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l"/>
                      <a:endParaRPr lang="en-US" altLang="zh-CN"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l"/>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5%-20%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indent="266700"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0.6</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54955">
                <a:tc vMerge="1">
                  <a:txBody>
                    <a:bodyPr/>
                    <a:lstStyle/>
                    <a:p>
                      <a:endParaRPr lang="zh-CN"/>
                    </a:p>
                  </a:txBody>
                  <a:tcPr/>
                </a:tc>
                <a:tc gridSpan="5">
                  <a:txBody>
                    <a:bodyPr/>
                    <a:lstStyle/>
                    <a:p>
                      <a:pPr marL="0" algn="ctr" defTabSz="914400" rtl="0" eaLnBrk="1" latinLnBrk="0" hangingPunct="1"/>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hMerge="1">
                  <a:txBody>
                    <a:bodyPr/>
                    <a:lstStyle/>
                    <a:p>
                      <a:endParaRPr lang="zh-CN"/>
                    </a:p>
                  </a:txBody>
                  <a:tcPr/>
                </a:tc>
                <a:tc hMerge="1">
                  <a:txBody>
                    <a:bodyPr/>
                    <a:lstStyle/>
                    <a:p>
                      <a:endParaRPr lang="zh-CN"/>
                    </a:p>
                  </a:txBody>
                  <a:tcPr marL="68580" marR="68580" marT="0" marB="0"/>
                </a:tc>
                <a:tc hMerge="1">
                  <a:txBody>
                    <a:bodyPr/>
                    <a:lstStyle/>
                    <a:p>
                      <a:endParaRPr lang="zh-CN"/>
                    </a:p>
                  </a:txBody>
                  <a:tcPr marL="68580" marR="68580" marT="0" marB="0"/>
                </a:tc>
                <a:tc hMerge="1">
                  <a:txBody>
                    <a:bodyPr/>
                    <a:lstStyle/>
                    <a:p>
                      <a:endParaRPr lang="zh-CN"/>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nvGraphicFramePr>
        <p:xfrm>
          <a:off x="323850" y="110877"/>
          <a:ext cx="11544299" cy="6636245"/>
        </p:xfrm>
        <a:graphic>
          <a:graphicData uri="http://schemas.openxmlformats.org/drawingml/2006/table">
            <a:tbl>
              <a:tblPr firstRow="1" bandRow="1">
                <a:tableStyleId>{5C22544A-7EE6-4342-B048-85BDC9FD1C3A}</a:tableStyleId>
              </a:tblPr>
              <a:tblGrid>
                <a:gridCol w="1458723">
                  <a:extLst>
                    <a:ext uri="{9D8B030D-6E8A-4147-A177-3AD203B41FA5}">
                      <a16:colId xmlns:a16="http://schemas.microsoft.com/office/drawing/2014/main" val="20000"/>
                    </a:ext>
                  </a:extLst>
                </a:gridCol>
                <a:gridCol w="1618712">
                  <a:extLst>
                    <a:ext uri="{9D8B030D-6E8A-4147-A177-3AD203B41FA5}">
                      <a16:colId xmlns:a16="http://schemas.microsoft.com/office/drawing/2014/main" val="20001"/>
                    </a:ext>
                  </a:extLst>
                </a:gridCol>
                <a:gridCol w="4329112">
                  <a:extLst>
                    <a:ext uri="{9D8B030D-6E8A-4147-A177-3AD203B41FA5}">
                      <a16:colId xmlns:a16="http://schemas.microsoft.com/office/drawing/2014/main" val="20002"/>
                    </a:ext>
                  </a:extLst>
                </a:gridCol>
                <a:gridCol w="1129333">
                  <a:extLst>
                    <a:ext uri="{9D8B030D-6E8A-4147-A177-3AD203B41FA5}">
                      <a16:colId xmlns:a16="http://schemas.microsoft.com/office/drawing/2014/main" val="20003"/>
                    </a:ext>
                  </a:extLst>
                </a:gridCol>
                <a:gridCol w="1929278">
                  <a:extLst>
                    <a:ext uri="{9D8B030D-6E8A-4147-A177-3AD203B41FA5}">
                      <a16:colId xmlns:a16="http://schemas.microsoft.com/office/drawing/2014/main" val="20004"/>
                    </a:ext>
                  </a:extLst>
                </a:gridCol>
                <a:gridCol w="1079141">
                  <a:extLst>
                    <a:ext uri="{9D8B030D-6E8A-4147-A177-3AD203B41FA5}">
                      <a16:colId xmlns:a16="http://schemas.microsoft.com/office/drawing/2014/main" val="20005"/>
                    </a:ext>
                  </a:extLst>
                </a:gridCol>
              </a:tblGrid>
              <a:tr h="543719">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classification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risk</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risk description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grade</a:t>
                      </a:r>
                      <a:endParaRPr lang="zh-CN" altLang="en-US" dirty="0">
                        <a:latin typeface="Times New Roman" panose="02020603050405020304" pitchFamily="18" charset="0"/>
                        <a:cs typeface="Times New Roman" panose="02020603050405020304" pitchFamily="18" charset="0"/>
                      </a:endParaRPr>
                    </a:p>
                  </a:txBody>
                  <a:tcPr/>
                </a:tc>
                <a:tc>
                  <a:txBody>
                    <a:bodyPr/>
                    <a:lstStyle/>
                    <a:p>
                      <a:pPr indent="266700" algn="ctr"/>
                      <a:r>
                        <a:rPr lang="en-US" sz="105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sz="1800" b="1" kern="1200" dirty="0">
                          <a:solidFill>
                            <a:schemeClr val="lt1"/>
                          </a:solidFill>
                          <a:effectLst/>
                          <a:latin typeface="Times New Roman" panose="02020603050405020304" pitchFamily="18" charset="0"/>
                          <a:ea typeface="+mn-ea"/>
                          <a:cs typeface="Times New Roman" panose="02020603050405020304" pitchFamily="18" charset="0"/>
                        </a:rPr>
                        <a:t>probability</a:t>
                      </a:r>
                      <a:endParaRPr lang="zh-CN" altLang="en-US" sz="18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altLang="zh-CN" sz="1800" b="1" kern="1200" dirty="0">
                          <a:solidFill>
                            <a:schemeClr val="lt1"/>
                          </a:solidFill>
                          <a:effectLst/>
                          <a:latin typeface="Times New Roman" panose="02020603050405020304" pitchFamily="18" charset="0"/>
                          <a:ea typeface="+mn-ea"/>
                          <a:cs typeface="Times New Roman" panose="02020603050405020304" pitchFamily="18" charset="0"/>
                        </a:rPr>
                        <a:t>impact</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826025">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Manage risk</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 Demand change risk</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In the development process, there may be unclear definition of requirements, insufficient accuracy, or users do not really understand their needs, as well as various problems and technical support in the APP development process, which may cause the risk of demand change.</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a:solidFill>
                            <a:schemeClr val="dk1"/>
                          </a:solidFill>
                          <a:effectLst/>
                          <a:latin typeface="Times New Roman" panose="02020603050405020304" pitchFamily="18" charset="0"/>
                          <a:ea typeface="+mn-ea"/>
                          <a:cs typeface="Times New Roman" panose="02020603050405020304" pitchFamily="18" charset="0"/>
                        </a:rPr>
                        <a:t>Medium</a:t>
                      </a:r>
                      <a:endParaRPr lang="zh-CN" altLang="en-US" sz="1800"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It ends on many factors</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0.6</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565164">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Personnel risk</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 Poor risk of communication</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Poor communication among members of the project is a very important factor affecting the smooth progress of the project. There may be differences in needs, development direction and technology leading to poor communication.</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High</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It depends on multiple factors</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0.8</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263183">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Progress risk</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a:solidFill>
                            <a:schemeClr val="dk1"/>
                          </a:solidFill>
                          <a:effectLst/>
                          <a:latin typeface="Times New Roman" panose="02020603050405020304" pitchFamily="18" charset="0"/>
                          <a:ea typeface="+mn-ea"/>
                          <a:cs typeface="Times New Roman" panose="02020603050405020304" pitchFamily="18" charset="0"/>
                        </a:rPr>
                        <a:t> Schedule delay</a:t>
                      </a:r>
                      <a:endParaRPr lang="zh-CN" altLang="en-US" sz="1800"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The project is demanding on the schedule, and the project schedule delay means the failed development.</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marL="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a:solidFill>
                            <a:schemeClr val="dk1"/>
                          </a:solidFill>
                          <a:effectLst/>
                          <a:latin typeface="Times New Roman" panose="02020603050405020304" pitchFamily="18" charset="0"/>
                          <a:ea typeface="+mn-ea"/>
                          <a:cs typeface="Times New Roman" panose="02020603050405020304" pitchFamily="18" charset="0"/>
                        </a:rPr>
                        <a:t>High</a:t>
                      </a:r>
                      <a:endParaRPr lang="zh-CN" altLang="en-US" sz="1800"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5%-10%</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indent="266700" algn="ctr" defTabSz="914400" rtl="0" eaLnBrk="1" latinLnBrk="0" hangingPunct="1"/>
                      <a:r>
                        <a:rPr lang="en-US" sz="1800" kern="1200" dirty="0">
                          <a:solidFill>
                            <a:schemeClr val="dk1"/>
                          </a:solidFill>
                          <a:effectLst/>
                          <a:latin typeface="Times New Roman" panose="02020603050405020304" pitchFamily="18" charset="0"/>
                          <a:ea typeface="+mn-ea"/>
                          <a:cs typeface="Times New Roman" panose="02020603050405020304" pitchFamily="18" charset="0"/>
                        </a:rPr>
                        <a:t>0.8</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1263183">
                <a:tc gridSpan="6">
                  <a:txBody>
                    <a:bodyPr/>
                    <a:lstStyle/>
                    <a:p>
                      <a:pPr marL="0" indent="266700" algn="ctr" defTabSz="914400" rtl="0" eaLnBrk="1" latinLnBrk="0" hangingPunct="1"/>
                      <a:endParaRPr lang="en-US" altLang="zh-CN" sz="2000" kern="1200" dirty="0">
                        <a:solidFill>
                          <a:schemeClr val="dk1"/>
                        </a:solidFill>
                        <a:effectLst/>
                        <a:latin typeface="Times New Roman" panose="02020603050405020304" pitchFamily="18" charset="0"/>
                        <a:ea typeface="+mn-ea"/>
                        <a:cs typeface="Times New Roman" panose="02020603050405020304" pitchFamily="18" charset="0"/>
                      </a:endParaRPr>
                    </a:p>
                    <a:p>
                      <a:pPr marL="0" indent="266700" algn="ctr" defTabSz="914400" rtl="0" eaLnBrk="1" latinLnBrk="0" hangingPunct="1"/>
                      <a:r>
                        <a:rPr lang="en-US" altLang="zh-CN" sz="2400" kern="1200" dirty="0">
                          <a:solidFill>
                            <a:schemeClr val="dk1"/>
                          </a:solidFill>
                          <a:effectLst/>
                          <a:latin typeface="Times New Roman" panose="02020603050405020304" pitchFamily="18" charset="0"/>
                          <a:ea typeface="+mn-ea"/>
                          <a:cs typeface="Times New Roman" panose="02020603050405020304" pitchFamily="18" charset="0"/>
                        </a:rPr>
                        <a:t>…….</a:t>
                      </a:r>
                      <a:endParaRPr lang="zh-CN" altLang="en-US" sz="2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hMerge="1">
                  <a:txBody>
                    <a:bodyPr/>
                    <a:lstStyle/>
                    <a:p>
                      <a:endParaRPr lang="zh-CN"/>
                    </a:p>
                  </a:txBody>
                  <a:tcPr marL="68580" marR="68580" marT="0" marB="0"/>
                </a:tc>
                <a:tc hMerge="1">
                  <a:txBody>
                    <a:bodyPr/>
                    <a:lstStyle/>
                    <a:p>
                      <a:endParaRPr lang="zh-CN"/>
                    </a:p>
                  </a:txBody>
                  <a:tcPr marL="68580" marR="68580" marT="0" marB="0"/>
                </a:tc>
                <a:tc hMerge="1">
                  <a:txBody>
                    <a:bodyPr/>
                    <a:lstStyle/>
                    <a:p>
                      <a:endParaRPr lang="zh-CN"/>
                    </a:p>
                  </a:txBody>
                  <a:tcPr marL="68580" marR="68580" marT="0" marB="0"/>
                </a:tc>
                <a:tc hMerge="1">
                  <a:txBody>
                    <a:bodyPr/>
                    <a:lstStyle/>
                    <a:p>
                      <a:endParaRPr lang="zh-CN"/>
                    </a:p>
                  </a:txBody>
                  <a:tcPr marL="68580" marR="68580" marT="0" marB="0"/>
                </a:tc>
                <a:tc hMerge="1">
                  <a:txBody>
                    <a:bodyPr/>
                    <a:lstStyle/>
                    <a:p>
                      <a:endParaRPr lang="zh-CN"/>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3374450" cy="769441"/>
          </a:xfrm>
          <a:prstGeom prst="rect">
            <a:avLst/>
          </a:prstGeom>
          <a:noFill/>
        </p:spPr>
        <p:txBody>
          <a:bodyPr wrap="none" rtlCol="0">
            <a:spAutoFit/>
            <a:scene3d>
              <a:camera prst="orthographicFront"/>
              <a:lightRig rig="threePt" dir="t"/>
            </a:scene3d>
            <a:sp3d contourW="12700"/>
          </a:bodyPr>
          <a:lstStyle/>
          <a:p>
            <a:pPr algn="l"/>
            <a:r>
              <a:rPr lang="en-US" altLang="zh-CN" sz="4400" b="1" dirty="0">
                <a:solidFill>
                  <a:schemeClr val="tx1">
                    <a:lumMod val="75000"/>
                    <a:lumOff val="25000"/>
                  </a:schemeClr>
                </a:solidFill>
                <a:cs typeface="+mn-ea"/>
                <a:sym typeface="+mn-lt"/>
              </a:rPr>
              <a:t>Project Text</a:t>
            </a:r>
          </a:p>
        </p:txBody>
      </p:sp>
      <p:sp>
        <p:nvSpPr>
          <p:cNvPr id="10" name="文本框 9"/>
          <p:cNvSpPr txBox="1"/>
          <p:nvPr/>
        </p:nvSpPr>
        <p:spPr>
          <a:xfrm>
            <a:off x="1550504" y="1368672"/>
            <a:ext cx="4343400" cy="3770263"/>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altLang="zh-CN" sz="23900" dirty="0"/>
              <a:t>06</a:t>
            </a:r>
            <a:endParaRPr lang="zh-CN" altLang="en-US" sz="23900"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8417" y="258417"/>
            <a:ext cx="11380305" cy="1014730"/>
          </a:xfrm>
          <a:prstGeom prst="rect">
            <a:avLst/>
          </a:prstGeom>
          <a:noFill/>
        </p:spPr>
        <p:txBody>
          <a:bodyPr wrap="square" rtlCol="0">
            <a:spAutoFit/>
          </a:bodyPr>
          <a:lstStyle/>
          <a:p>
            <a:r>
              <a:rPr lang="en-US" altLang="zh-CN" sz="2000" dirty="0"/>
              <a:t>In order to verify the stability of the program, we conducted various tests on the program, including image key point test, video processing test, camera real-time test, etc.</a:t>
            </a:r>
          </a:p>
          <a:p>
            <a:r>
              <a:rPr lang="en-US" altLang="zh-CN" sz="2000" dirty="0"/>
              <a:t>test environment:</a:t>
            </a:r>
          </a:p>
        </p:txBody>
      </p:sp>
      <p:graphicFrame>
        <p:nvGraphicFramePr>
          <p:cNvPr id="3" name="表格 3"/>
          <p:cNvGraphicFramePr>
            <a:graphicFrameLocks noGrp="1"/>
          </p:cNvGraphicFramePr>
          <p:nvPr>
            <p:custDataLst>
              <p:tags r:id="rId1"/>
            </p:custDataLst>
          </p:nvPr>
        </p:nvGraphicFramePr>
        <p:xfrm>
          <a:off x="536575" y="1471295"/>
          <a:ext cx="10823575" cy="4600575"/>
        </p:xfrm>
        <a:graphic>
          <a:graphicData uri="http://schemas.openxmlformats.org/drawingml/2006/table">
            <a:tbl>
              <a:tblPr firstRow="1" bandRow="1">
                <a:tableStyleId>{5C22544A-7EE6-4342-B048-85BDC9FD1C3A}</a:tableStyleId>
              </a:tblPr>
              <a:tblGrid>
                <a:gridCol w="3273425">
                  <a:extLst>
                    <a:ext uri="{9D8B030D-6E8A-4147-A177-3AD203B41FA5}">
                      <a16:colId xmlns:a16="http://schemas.microsoft.com/office/drawing/2014/main" val="20000"/>
                    </a:ext>
                  </a:extLst>
                </a:gridCol>
                <a:gridCol w="7550150">
                  <a:extLst>
                    <a:ext uri="{9D8B030D-6E8A-4147-A177-3AD203B41FA5}">
                      <a16:colId xmlns:a16="http://schemas.microsoft.com/office/drawing/2014/main" val="20001"/>
                    </a:ext>
                  </a:extLst>
                </a:gridCol>
              </a:tblGrid>
              <a:tr h="657225">
                <a:tc>
                  <a:txBody>
                    <a:bodyPr/>
                    <a:lstStyle/>
                    <a:p>
                      <a:pPr indent="266700" algn="ctr">
                        <a:lnSpc>
                          <a:spcPts val="2000"/>
                        </a:lnSpc>
                      </a:pPr>
                      <a:r>
                        <a:rPr lang="it-IT"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content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it-IT"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Specific instructions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57225">
                <a:tc>
                  <a:txBody>
                    <a:bodyPr/>
                    <a:lstStyle/>
                    <a:p>
                      <a:pPr indent="266700" algn="ctr">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CPU</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it-IT" altLang="zh-CN" sz="1400" dirty="0"/>
                        <a:t>1.6 GHz dual-core Intel Core i5</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57225">
                <a:tc>
                  <a:txBody>
                    <a:bodyPr/>
                    <a:lstStyle/>
                    <a:p>
                      <a:pPr indent="266700" algn="ctr">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OS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macOS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57225">
                <a:tc>
                  <a:txBody>
                    <a:bodyPr/>
                    <a:lstStyle/>
                    <a:p>
                      <a:pPr indent="266700" algn="ctr">
                        <a:lnSpc>
                          <a:spcPts val="2000"/>
                        </a:lnSpc>
                      </a:pPr>
                      <a:r>
                        <a:rPr lang="it-IT" altLang="zh-CN" sz="1400" dirty="0"/>
                        <a:t>testing software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400" kern="100" dirty="0" err="1">
                          <a:effectLst/>
                          <a:latin typeface="Times New Roman" panose="02020603050405020304" pitchFamily="18" charset="0"/>
                          <a:ea typeface="宋体" panose="02010600030101010101" pitchFamily="2" charset="-122"/>
                          <a:cs typeface="Times New Roman" panose="02020603050405020304" pitchFamily="18" charset="0"/>
                        </a:rPr>
                        <a:t>Jupyter</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Notebook</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57225">
                <a:tc>
                  <a:txBody>
                    <a:bodyPr/>
                    <a:lstStyle/>
                    <a:p>
                      <a:pPr indent="266700" algn="ctr">
                        <a:lnSpc>
                          <a:spcPts val="2000"/>
                        </a:lnSpc>
                      </a:pPr>
                      <a:r>
                        <a:rPr lang="it-IT"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test environment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python3.9</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657225">
                <a:tc>
                  <a:txBody>
                    <a:bodyPr/>
                    <a:lstStyle/>
                    <a:p>
                      <a:pPr indent="266700" algn="ctr">
                        <a:lnSpc>
                          <a:spcPts val="2000"/>
                        </a:lnSpc>
                      </a:pPr>
                      <a:r>
                        <a:rPr lang="it-IT"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test dependencies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mediapipe  opencv-python  numpy</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657225">
                <a:tc>
                  <a:txBody>
                    <a:bodyPr/>
                    <a:lstStyle/>
                    <a:p>
                      <a:pPr indent="266700" algn="ctr">
                        <a:lnSpc>
                          <a:spcPts val="2000"/>
                        </a:lnSpc>
                      </a:pPr>
                      <a:r>
                        <a:rPr lang="it-IT" altLang="zh-CN" sz="1400" dirty="0"/>
                        <a:t>client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it-IT" altLang="zh-CN" sz="1400" dirty="0"/>
                        <a:t>Safari browser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79290" y="198301"/>
            <a:ext cx="11833639" cy="2306955"/>
          </a:xfrm>
          <a:prstGeom prst="rect">
            <a:avLst/>
          </a:prstGeom>
          <a:noFill/>
        </p:spPr>
        <p:txBody>
          <a:bodyPr wrap="square" rtlCol="0">
            <a:spAutoFit/>
          </a:bodyPr>
          <a:lstStyle/>
          <a:p>
            <a:pPr marL="342900" indent="-342900">
              <a:buAutoNum type="arabicPeriod"/>
            </a:pPr>
            <a:r>
              <a:rPr lang="en-US" altLang="zh-CN" dirty="0"/>
              <a:t>Image key point test_1</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conditions: The environment required for installation and testing: </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opencv</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-python, </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mediapipe</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tqdm</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time, matplotlib</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process: import the toolkit, import the model, read in the image, input the model, obtain the prediction result, and 				obtain the pixel coordinates of key points.</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Expected result: 33 key points of the input image can be obtained, and the coordinates of the key points can be output.</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result: failed</a:t>
            </a:r>
          </a:p>
          <a:p>
            <a:r>
              <a:rPr lang="en-US" altLang="zh-CN" sz="1800" kern="100">
                <a:effectLst/>
                <a:latin typeface="Calibri" panose="020F0502020204030204" pitchFamily="34" charset="0"/>
                <a:ea typeface="宋体" panose="02010600030101010101" pitchFamily="2" charset="-122"/>
                <a:cs typeface="宋体" panose="02010600030101010101" pitchFamily="2" charset="-122"/>
              </a:rPr>
              <a:t>Reason for failure:OpenCV reads the image in BGR format and Matplotlib visualizes it in RGB format, so it is necessary to convert BGR to RGB</a:t>
            </a:r>
          </a:p>
        </p:txBody>
      </p:sp>
      <p:sp>
        <p:nvSpPr>
          <p:cNvPr id="3" name="文本框 2"/>
          <p:cNvSpPr txBox="1"/>
          <p:nvPr/>
        </p:nvSpPr>
        <p:spPr>
          <a:xfrm>
            <a:off x="179070" y="2636520"/>
            <a:ext cx="4064000" cy="368300"/>
          </a:xfrm>
          <a:prstGeom prst="rect">
            <a:avLst/>
          </a:prstGeom>
          <a:noFill/>
        </p:spPr>
        <p:txBody>
          <a:bodyPr wrap="square" rtlCol="0">
            <a:spAutoFit/>
          </a:bodyPr>
          <a:lstStyle/>
          <a:p>
            <a:r>
              <a:rPr lang="zh-CN" altLang="en-US"/>
              <a:t>Here is the test code</a:t>
            </a:r>
          </a:p>
        </p:txBody>
      </p:sp>
      <p:pic>
        <p:nvPicPr>
          <p:cNvPr id="6" name="图片 5"/>
          <p:cNvPicPr>
            <a:picLocks noChangeAspect="1"/>
          </p:cNvPicPr>
          <p:nvPr>
            <p:custDataLst>
              <p:tags r:id="rId2"/>
            </p:custDataLst>
          </p:nvPr>
        </p:nvPicPr>
        <p:blipFill>
          <a:blip r:embed="rId5"/>
          <a:stretch>
            <a:fillRect/>
          </a:stretch>
        </p:blipFill>
        <p:spPr>
          <a:xfrm>
            <a:off x="94615" y="3135630"/>
            <a:ext cx="6416675" cy="3157220"/>
          </a:xfrm>
          <a:prstGeom prst="rect">
            <a:avLst/>
          </a:prstGeom>
        </p:spPr>
      </p:pic>
      <p:pic>
        <p:nvPicPr>
          <p:cNvPr id="7" name="图片 6"/>
          <p:cNvPicPr>
            <a:picLocks noChangeAspect="1"/>
          </p:cNvPicPr>
          <p:nvPr>
            <p:custDataLst>
              <p:tags r:id="rId3"/>
            </p:custDataLst>
          </p:nvPr>
        </p:nvPicPr>
        <p:blipFill>
          <a:blip r:embed="rId6"/>
          <a:stretch>
            <a:fillRect/>
          </a:stretch>
        </p:blipFill>
        <p:spPr>
          <a:xfrm>
            <a:off x="6598285" y="3568065"/>
            <a:ext cx="5524500" cy="2646045"/>
          </a:xfrm>
          <a:prstGeom prst="rect">
            <a:avLst/>
          </a:prstGeom>
        </p:spPr>
      </p:pic>
      <p:sp>
        <p:nvSpPr>
          <p:cNvPr id="9" name="文本框 8"/>
          <p:cNvSpPr txBox="1"/>
          <p:nvPr/>
        </p:nvSpPr>
        <p:spPr>
          <a:xfrm>
            <a:off x="6668135" y="2767330"/>
            <a:ext cx="4064000" cy="368300"/>
          </a:xfrm>
          <a:prstGeom prst="rect">
            <a:avLst/>
          </a:prstGeom>
          <a:noFill/>
        </p:spPr>
        <p:txBody>
          <a:bodyPr wrap="square" rtlCol="0">
            <a:spAutoFit/>
          </a:bodyPr>
          <a:lstStyle/>
          <a:p>
            <a:r>
              <a:rPr lang="zh-CN" altLang="en-US"/>
              <a:t>Running results</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191770" y="1944370"/>
            <a:ext cx="4218305" cy="4537710"/>
          </a:xfrm>
          <a:prstGeom prst="rect">
            <a:avLst/>
          </a:prstGeom>
        </p:spPr>
      </p:pic>
      <p:sp>
        <p:nvSpPr>
          <p:cNvPr id="3" name="文本框 2"/>
          <p:cNvSpPr txBox="1"/>
          <p:nvPr/>
        </p:nvSpPr>
        <p:spPr>
          <a:xfrm>
            <a:off x="278765" y="269875"/>
            <a:ext cx="4630420" cy="1572260"/>
          </a:xfrm>
          <a:prstGeom prst="rect">
            <a:avLst/>
          </a:prstGeom>
          <a:noFill/>
        </p:spPr>
        <p:txBody>
          <a:bodyPr wrap="square" rtlCol="0">
            <a:noAutofit/>
          </a:bodyPr>
          <a:lstStyle/>
          <a:p>
            <a:pPr indent="457200"/>
            <a:r>
              <a:rPr lang="zh-CN" altLang="en-US"/>
              <a:t>In order to more intuitively verify our test case, our normal RGB images, gray images, and NULL values are passed into the test code, and the results are shown in the following figure</a:t>
            </a:r>
          </a:p>
          <a:p>
            <a:endParaRPr lang="zh-CN" altLang="en-US"/>
          </a:p>
        </p:txBody>
      </p:sp>
      <p:sp>
        <p:nvSpPr>
          <p:cNvPr id="4" name="文本框 3"/>
          <p:cNvSpPr txBox="1"/>
          <p:nvPr/>
        </p:nvSpPr>
        <p:spPr>
          <a:xfrm>
            <a:off x="5641340" y="269875"/>
            <a:ext cx="5390515" cy="2453640"/>
          </a:xfrm>
          <a:prstGeom prst="rect">
            <a:avLst/>
          </a:prstGeom>
          <a:noFill/>
        </p:spPr>
        <p:txBody>
          <a:bodyPr wrap="square" rtlCol="0">
            <a:noAutofit/>
          </a:bodyPr>
          <a:lstStyle/>
          <a:p>
            <a:pPr indent="457200"/>
            <a:r>
              <a:rPr lang="en-US" altLang="zh-CN">
                <a:sym typeface="+mn-ea"/>
              </a:rPr>
              <a:t>F</a:t>
            </a:r>
            <a:r>
              <a:rPr lang="zh-CN" altLang="en-US">
                <a:sym typeface="+mn-ea"/>
              </a:rPr>
              <a:t>igure</a:t>
            </a:r>
            <a:r>
              <a:rPr lang="zh-CN" altLang="en-US"/>
              <a:t> 1 shows a color image, which is look_ One of the most common uses of the img function.</a:t>
            </a:r>
          </a:p>
          <a:p>
            <a:pPr indent="457200"/>
            <a:r>
              <a:rPr lang="en-US" altLang="zh-CN">
                <a:sym typeface="+mn-ea"/>
              </a:rPr>
              <a:t>F</a:t>
            </a:r>
            <a:r>
              <a:rPr lang="zh-CN" altLang="en-US">
                <a:sym typeface="+mn-ea"/>
              </a:rPr>
              <a:t>igure</a:t>
            </a:r>
            <a:r>
              <a:rPr lang="en-US" altLang="zh-CN">
                <a:sym typeface="+mn-ea"/>
              </a:rPr>
              <a:t> </a:t>
            </a:r>
            <a:r>
              <a:rPr lang="zh-CN" altLang="en-US"/>
              <a:t>2 shows a grayscale image to verify whether the function can handle different types of images correctly.</a:t>
            </a:r>
          </a:p>
          <a:p>
            <a:pPr indent="457200"/>
            <a:r>
              <a:rPr lang="en-US" altLang="zh-CN">
                <a:sym typeface="+mn-ea"/>
              </a:rPr>
              <a:t>F</a:t>
            </a:r>
            <a:r>
              <a:rPr lang="zh-CN" altLang="en-US">
                <a:sym typeface="+mn-ea"/>
              </a:rPr>
              <a:t>igure</a:t>
            </a:r>
            <a:r>
              <a:rPr lang="zh-CN" altLang="en-US"/>
              <a:t> 3 shows an empty image, passing None as the input parameter to look_ IMG function to verify the function's handling of invalid inputs.</a:t>
            </a:r>
          </a:p>
        </p:txBody>
      </p:sp>
      <p:pic>
        <p:nvPicPr>
          <p:cNvPr id="10" name="图片 1"/>
          <p:cNvPicPr>
            <a:picLocks noChangeAspect="1"/>
          </p:cNvPicPr>
          <p:nvPr>
            <p:custDataLst>
              <p:tags r:id="rId2"/>
            </p:custDataLst>
          </p:nvPr>
        </p:nvPicPr>
        <p:blipFill>
          <a:blip r:embed="rId5"/>
          <a:stretch>
            <a:fillRect/>
          </a:stretch>
        </p:blipFill>
        <p:spPr>
          <a:xfrm>
            <a:off x="5985510" y="5113655"/>
            <a:ext cx="5270500" cy="1016635"/>
          </a:xfrm>
          <a:prstGeom prst="rect">
            <a:avLst/>
          </a:prstGeom>
          <a:noFill/>
          <a:ln>
            <a:noFill/>
          </a:ln>
        </p:spPr>
      </p:pic>
      <p:sp>
        <p:nvSpPr>
          <p:cNvPr id="6" name="文本框 5"/>
          <p:cNvSpPr txBox="1"/>
          <p:nvPr/>
        </p:nvSpPr>
        <p:spPr>
          <a:xfrm>
            <a:off x="5985510" y="3912870"/>
            <a:ext cx="5281930" cy="922655"/>
          </a:xfrm>
          <a:prstGeom prst="rect">
            <a:avLst/>
          </a:prstGeom>
          <a:noFill/>
        </p:spPr>
        <p:txBody>
          <a:bodyPr wrap="square" rtlCol="0">
            <a:noAutofit/>
          </a:bodyPr>
          <a:lstStyle/>
          <a:p>
            <a:r>
              <a:rPr lang="zh-CN" altLang="en-US" sz="2000"/>
              <a:t>This is our modified code to avoid the issue of non-standard image data</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7714" y="207220"/>
            <a:ext cx="6096000" cy="1200329"/>
          </a:xfrm>
          <a:prstGeom prst="rect">
            <a:avLst/>
          </a:prstGeom>
          <a:noFill/>
        </p:spPr>
        <p:txBody>
          <a:bodyPr wrap="square">
            <a:spAutoFit/>
          </a:bodyPr>
          <a:lstStyle/>
          <a:p>
            <a:r>
              <a:rPr lang="en-US" altLang="zh-CN" dirty="0"/>
              <a:t>2. Image key point test_2</a:t>
            </a:r>
          </a:p>
          <a:p>
            <a:r>
              <a:rPr lang="en-US" altLang="zh-CN" dirty="0"/>
              <a:t>According to the failure experience of the first test, modify the test parameters, and the test is successful.</a:t>
            </a:r>
          </a:p>
          <a:p>
            <a:r>
              <a:rPr lang="en-US" altLang="zh-CN" dirty="0"/>
              <a:t>The main test code is as follows:</a:t>
            </a:r>
          </a:p>
        </p:txBody>
      </p:sp>
      <p:pic>
        <p:nvPicPr>
          <p:cNvPr id="4" name="图片 3"/>
          <p:cNvPicPr>
            <a:picLocks noChangeAspect="1"/>
          </p:cNvPicPr>
          <p:nvPr/>
        </p:nvPicPr>
        <p:blipFill>
          <a:blip r:embed="rId3"/>
          <a:stretch>
            <a:fillRect/>
          </a:stretch>
        </p:blipFill>
        <p:spPr>
          <a:xfrm>
            <a:off x="316865" y="1424940"/>
            <a:ext cx="4467225" cy="4391025"/>
          </a:xfrm>
          <a:prstGeom prst="rect">
            <a:avLst/>
          </a:prstGeom>
        </p:spPr>
      </p:pic>
      <p:sp>
        <p:nvSpPr>
          <p:cNvPr id="5" name="文本框 4"/>
          <p:cNvSpPr txBox="1"/>
          <p:nvPr/>
        </p:nvSpPr>
        <p:spPr>
          <a:xfrm>
            <a:off x="6622633" y="882488"/>
            <a:ext cx="3666309" cy="369332"/>
          </a:xfrm>
          <a:prstGeom prst="rect">
            <a:avLst/>
          </a:prstGeom>
          <a:noFill/>
        </p:spPr>
        <p:txBody>
          <a:bodyPr wrap="square" rtlCol="0">
            <a:spAutoFit/>
          </a:bodyPr>
          <a:lstStyle/>
          <a:p>
            <a:r>
              <a:rPr lang="en-US" altLang="zh-CN"/>
              <a:t>Test Results:</a:t>
            </a:r>
            <a:endParaRPr lang="zh-CN" altLang="en-US" dirty="0"/>
          </a:p>
        </p:txBody>
      </p:sp>
      <p:pic>
        <p:nvPicPr>
          <p:cNvPr id="6" name="图片 5"/>
          <p:cNvPicPr>
            <a:picLocks noChangeAspect="1"/>
          </p:cNvPicPr>
          <p:nvPr/>
        </p:nvPicPr>
        <p:blipFill>
          <a:blip r:embed="rId4"/>
          <a:stretch>
            <a:fillRect/>
          </a:stretch>
        </p:blipFill>
        <p:spPr>
          <a:xfrm>
            <a:off x="6313714" y="1251820"/>
            <a:ext cx="4692224" cy="5485864"/>
          </a:xfrm>
          <a:prstGeom prst="rect">
            <a:avLst/>
          </a:prstGeom>
        </p:spPr>
      </p:pic>
      <p:pic>
        <p:nvPicPr>
          <p:cNvPr id="7" name="图片 6"/>
          <p:cNvPicPr>
            <a:picLocks noChangeAspect="1"/>
          </p:cNvPicPr>
          <p:nvPr>
            <p:custDataLst>
              <p:tags r:id="rId1"/>
            </p:custDataLst>
          </p:nvPr>
        </p:nvPicPr>
        <p:blipFill>
          <a:blip r:embed="rId5"/>
          <a:stretch>
            <a:fillRect/>
          </a:stretch>
        </p:blipFill>
        <p:spPr>
          <a:xfrm>
            <a:off x="316865" y="5932805"/>
            <a:ext cx="4053840" cy="7086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0263" y="278674"/>
            <a:ext cx="9884228" cy="2308324"/>
          </a:xfrm>
          <a:prstGeom prst="rect">
            <a:avLst/>
          </a:prstGeom>
          <a:noFill/>
        </p:spPr>
        <p:txBody>
          <a:bodyPr wrap="square" rtlCol="0">
            <a:spAutoFit/>
          </a:bodyPr>
          <a:lstStyle/>
          <a:p>
            <a:r>
              <a:rPr lang="en-US" altLang="zh-CN" dirty="0"/>
              <a:t>3.</a:t>
            </a:r>
            <a:r>
              <a:rPr lang="it-IT" altLang="zh-CN" dirty="0"/>
              <a:t> Video Processing Test</a:t>
            </a:r>
            <a:endParaRPr lang="en-US" altLang="zh-CN" dirty="0"/>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purpose: To test whether the system can normally obtain the joint point information of the input 				video.</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The environment required for installation and testing: </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opencv</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-python, </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mediapipe</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tqdm</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time</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process: import toolkit, import model, input model, process single frame data, input video, process 		video frame by frame Expected result: able to output video containing key point annotations</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result: passed, as shown in the video below</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code:</a:t>
            </a:r>
            <a:endParaRPr lang="zh-CN" altLang="en-US" dirty="0"/>
          </a:p>
        </p:txBody>
      </p:sp>
      <p:pic>
        <p:nvPicPr>
          <p:cNvPr id="8" name="图片 7"/>
          <p:cNvPicPr>
            <a:picLocks noChangeAspect="1"/>
          </p:cNvPicPr>
          <p:nvPr/>
        </p:nvPicPr>
        <p:blipFill>
          <a:blip r:embed="rId4"/>
          <a:stretch>
            <a:fillRect/>
          </a:stretch>
        </p:blipFill>
        <p:spPr>
          <a:xfrm>
            <a:off x="557573" y="2586998"/>
            <a:ext cx="5053938" cy="3852848"/>
          </a:xfrm>
          <a:prstGeom prst="rect">
            <a:avLst/>
          </a:prstGeom>
        </p:spPr>
      </p:pic>
      <p:sp>
        <p:nvSpPr>
          <p:cNvPr id="9" name="文本框 8"/>
          <p:cNvSpPr txBox="1"/>
          <p:nvPr/>
        </p:nvSpPr>
        <p:spPr>
          <a:xfrm>
            <a:off x="6096000" y="2161378"/>
            <a:ext cx="1467133" cy="369332"/>
          </a:xfrm>
          <a:prstGeom prst="rect">
            <a:avLst/>
          </a:prstGeom>
          <a:noFill/>
        </p:spPr>
        <p:txBody>
          <a:bodyPr wrap="none" rtlCol="0">
            <a:spAutoFit/>
          </a:bodyPr>
          <a:lstStyle/>
          <a:p>
            <a:r>
              <a:rPr lang="en-US" altLang="zh-CN" dirty="0"/>
              <a:t>Test result</a:t>
            </a:r>
            <a:r>
              <a:rPr lang="zh-CN" altLang="en-US" dirty="0"/>
              <a:t>：</a:t>
            </a:r>
          </a:p>
        </p:txBody>
      </p:sp>
      <p:pic>
        <p:nvPicPr>
          <p:cNvPr id="11" name="视频处理测试">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4862" y="2530710"/>
            <a:ext cx="2982915" cy="40345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7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0263" y="278674"/>
            <a:ext cx="11824710" cy="2308324"/>
          </a:xfrm>
          <a:prstGeom prst="rect">
            <a:avLst/>
          </a:prstGeom>
          <a:noFill/>
        </p:spPr>
        <p:txBody>
          <a:bodyPr wrap="square" rtlCol="0">
            <a:spAutoFit/>
          </a:bodyPr>
          <a:lstStyle/>
          <a:p>
            <a:r>
              <a:rPr lang="en-US" altLang="zh-CN" dirty="0"/>
              <a:t>3.</a:t>
            </a:r>
            <a:r>
              <a:rPr lang="it-IT" altLang="zh-CN" dirty="0"/>
              <a:t> Camera real-time test</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purpose: to test whether the system can normally obtain the device camera input and detect key points.</a:t>
            </a:r>
          </a:p>
          <a:p>
            <a:r>
              <a:rPr lang="en-US" altLang="zh-CN" kern="100" dirty="0">
                <a:latin typeface="Calibri" panose="020F0502020204030204" pitchFamily="34" charset="0"/>
                <a:ea typeface="宋体" panose="02010600030101010101" pitchFamily="2" charset="-122"/>
                <a:cs typeface="宋体" panose="02010600030101010101" pitchFamily="2" charset="-122"/>
              </a:rPr>
              <a:t>Test </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environment: </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opencv</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-python, </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mediapipe</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tqdm</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time</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process: import toolkit, import model, input model, process single frame data, call camera to obtain each frame data</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Expected result: successfully invoke the device camera, be able to output images in real time, and display key point 					information</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result: passed, as shown in the video below</a:t>
            </a: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Test code:</a:t>
            </a:r>
            <a:endParaRPr lang="zh-CN" altLang="en-US" dirty="0"/>
          </a:p>
        </p:txBody>
      </p:sp>
      <p:sp>
        <p:nvSpPr>
          <p:cNvPr id="7" name="文本框 6"/>
          <p:cNvSpPr txBox="1"/>
          <p:nvPr/>
        </p:nvSpPr>
        <p:spPr>
          <a:xfrm>
            <a:off x="6382618" y="1940667"/>
            <a:ext cx="2076994" cy="369332"/>
          </a:xfrm>
          <a:prstGeom prst="rect">
            <a:avLst/>
          </a:prstGeom>
          <a:noFill/>
        </p:spPr>
        <p:txBody>
          <a:bodyPr wrap="square" rtlCol="0">
            <a:spAutoFit/>
          </a:bodyPr>
          <a:lstStyle/>
          <a:p>
            <a:r>
              <a:rPr lang="en-US" altLang="zh-CN" dirty="0"/>
              <a:t>Test result</a:t>
            </a:r>
            <a:r>
              <a:rPr lang="zh-CN" altLang="en-US" dirty="0"/>
              <a:t>：</a:t>
            </a:r>
          </a:p>
        </p:txBody>
      </p:sp>
      <p:pic>
        <p:nvPicPr>
          <p:cNvPr id="8" name="图片 7"/>
          <p:cNvPicPr>
            <a:picLocks noChangeAspect="1"/>
          </p:cNvPicPr>
          <p:nvPr/>
        </p:nvPicPr>
        <p:blipFill>
          <a:blip r:embed="rId3"/>
          <a:stretch>
            <a:fillRect/>
          </a:stretch>
        </p:blipFill>
        <p:spPr>
          <a:xfrm>
            <a:off x="6455047" y="2309999"/>
            <a:ext cx="5266690" cy="3291840"/>
          </a:xfrm>
          <a:prstGeom prst="rect">
            <a:avLst/>
          </a:prstGeom>
        </p:spPr>
      </p:pic>
      <p:pic>
        <p:nvPicPr>
          <p:cNvPr id="3" name="图片 2"/>
          <p:cNvPicPr>
            <a:picLocks noChangeAspect="1"/>
          </p:cNvPicPr>
          <p:nvPr/>
        </p:nvPicPr>
        <p:blipFill>
          <a:blip r:embed="rId4"/>
          <a:stretch>
            <a:fillRect/>
          </a:stretch>
        </p:blipFill>
        <p:spPr>
          <a:xfrm>
            <a:off x="1604669" y="2243799"/>
            <a:ext cx="4671645" cy="2764587"/>
          </a:xfrm>
          <a:prstGeom prst="rect">
            <a:avLst/>
          </a:prstGeom>
          <a:noFill/>
          <a:ln>
            <a:noFill/>
          </a:ln>
        </p:spPr>
      </p:pic>
      <p:pic>
        <p:nvPicPr>
          <p:cNvPr id="4" name="图片 3"/>
          <p:cNvPicPr>
            <a:picLocks noChangeAspect="1"/>
          </p:cNvPicPr>
          <p:nvPr/>
        </p:nvPicPr>
        <p:blipFill>
          <a:blip r:embed="rId5"/>
          <a:stretch>
            <a:fillRect/>
          </a:stretch>
        </p:blipFill>
        <p:spPr>
          <a:xfrm>
            <a:off x="1604669" y="4998262"/>
            <a:ext cx="4671645" cy="764810"/>
          </a:xfrm>
          <a:prstGeom prst="rect">
            <a:avLst/>
          </a:prstGeom>
          <a:noFill/>
          <a:ln>
            <a:noFill/>
          </a:ln>
        </p:spPr>
      </p:pic>
      <p:pic>
        <p:nvPicPr>
          <p:cNvPr id="5" name="图片 4"/>
          <p:cNvPicPr>
            <a:picLocks noChangeAspect="1"/>
          </p:cNvPicPr>
          <p:nvPr/>
        </p:nvPicPr>
        <p:blipFill>
          <a:blip r:embed="rId6"/>
          <a:stretch>
            <a:fillRect/>
          </a:stretch>
        </p:blipFill>
        <p:spPr>
          <a:xfrm>
            <a:off x="1604669" y="5723128"/>
            <a:ext cx="4624471" cy="1134872"/>
          </a:xfrm>
          <a:prstGeom prst="rect">
            <a:avLst/>
          </a:prstGeom>
          <a:noFill/>
          <a:ln>
            <a:noFill/>
          </a:ln>
        </p:spPr>
      </p:pic>
      <p:pic>
        <p:nvPicPr>
          <p:cNvPr id="6" name="图片 5"/>
          <p:cNvPicPr>
            <a:picLocks noChangeAspect="1"/>
          </p:cNvPicPr>
          <p:nvPr>
            <p:custDataLst>
              <p:tags r:id="rId1"/>
            </p:custDataLst>
          </p:nvPr>
        </p:nvPicPr>
        <p:blipFill>
          <a:blip r:embed="rId7"/>
          <a:stretch>
            <a:fillRect/>
          </a:stretch>
        </p:blipFill>
        <p:spPr>
          <a:xfrm>
            <a:off x="6276340" y="5844540"/>
            <a:ext cx="4663440" cy="891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1752403" cy="769441"/>
          </a:xfrm>
          <a:prstGeom prst="rect">
            <a:avLst/>
          </a:prstGeom>
          <a:noFill/>
        </p:spPr>
        <p:txBody>
          <a:bodyPr wrap="none" rtlCol="0">
            <a:spAutoFit/>
            <a:scene3d>
              <a:camera prst="orthographicFront"/>
              <a:lightRig rig="threePt" dir="t"/>
            </a:scene3d>
            <a:sp3d contourW="12700"/>
          </a:bodyPr>
          <a:lstStyle/>
          <a:p>
            <a:pPr algn="l"/>
            <a:r>
              <a:rPr lang="en-US" altLang="zh-CN" sz="4400" b="1" dirty="0">
                <a:solidFill>
                  <a:schemeClr val="tx1">
                    <a:lumMod val="75000"/>
                    <a:lumOff val="25000"/>
                  </a:schemeClr>
                </a:solidFill>
                <a:cs typeface="+mn-ea"/>
                <a:sym typeface="+mn-lt"/>
              </a:rPr>
              <a:t>Demo</a:t>
            </a:r>
          </a:p>
        </p:txBody>
      </p:sp>
      <p:sp>
        <p:nvSpPr>
          <p:cNvPr id="10" name="文本框 9"/>
          <p:cNvSpPr txBox="1"/>
          <p:nvPr/>
        </p:nvSpPr>
        <p:spPr>
          <a:xfrm>
            <a:off x="1550504" y="1368672"/>
            <a:ext cx="4343400" cy="31547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US" altLang="zh-CN" sz="19900" dirty="0"/>
              <a:t>07</a:t>
            </a:r>
            <a:endParaRPr lang="zh-CN" altLang="en-US" sz="19900"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38413" y="2864639"/>
            <a:ext cx="4767652" cy="769441"/>
          </a:xfrm>
          <a:prstGeom prst="rect">
            <a:avLst/>
          </a:prstGeom>
          <a:noFill/>
        </p:spPr>
        <p:txBody>
          <a:bodyPr wrap="none" rtlCol="0">
            <a:spAutoFit/>
            <a:scene3d>
              <a:camera prst="orthographicFront"/>
              <a:lightRig rig="threePt" dir="t"/>
            </a:scene3d>
            <a:sp3d contourW="12700"/>
          </a:bodyPr>
          <a:lstStyle/>
          <a:p>
            <a:r>
              <a:rPr lang="en-US" altLang="zh-CN" sz="4400" b="1" dirty="0">
                <a:solidFill>
                  <a:schemeClr val="tx1">
                    <a:lumMod val="75000"/>
                    <a:lumOff val="25000"/>
                  </a:schemeClr>
                </a:solidFill>
                <a:cs typeface="+mn-ea"/>
                <a:sym typeface="+mn-lt"/>
              </a:rPr>
              <a:t>Project Overview</a:t>
            </a:r>
          </a:p>
        </p:txBody>
      </p:sp>
      <p:grpSp>
        <p:nvGrpSpPr>
          <p:cNvPr id="10" name="组合 9"/>
          <p:cNvGrpSpPr/>
          <p:nvPr/>
        </p:nvGrpSpPr>
        <p:grpSpPr>
          <a:xfrm>
            <a:off x="1236663" y="2285150"/>
            <a:ext cx="2939915" cy="2292208"/>
            <a:chOff x="1236663" y="2285150"/>
            <a:chExt cx="2939915" cy="2292208"/>
          </a:xfrm>
        </p:grpSpPr>
        <p:grpSp>
          <p:nvGrpSpPr>
            <p:cNvPr id="16" name="组合 15"/>
            <p:cNvGrpSpPr/>
            <p:nvPr/>
          </p:nvGrpSpPr>
          <p:grpSpPr>
            <a:xfrm>
              <a:off x="1236663" y="2285150"/>
              <a:ext cx="1532590" cy="2292208"/>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sp>
          <p:nvSpPr>
            <p:cNvPr id="17" name="任意多边形 16"/>
            <p:cNvSpPr/>
            <p:nvPr/>
          </p:nvSpPr>
          <p:spPr>
            <a:xfrm rot="16200000" flipH="1">
              <a:off x="2628914" y="2974801"/>
              <a:ext cx="2182420" cy="912909"/>
            </a:xfrm>
            <a:custGeom>
              <a:avLst/>
              <a:gdLst>
                <a:gd name="connsiteX0" fmla="*/ 0 w 2182420"/>
                <a:gd name="connsiteY0" fmla="*/ 912909 h 912909"/>
                <a:gd name="connsiteX1" fmla="*/ 2182420 w 2182420"/>
                <a:gd name="connsiteY1" fmla="*/ 912908 h 912909"/>
                <a:gd name="connsiteX2" fmla="*/ 2182420 w 2182420"/>
                <a:gd name="connsiteY2" fmla="*/ 500459 h 912909"/>
                <a:gd name="connsiteX3" fmla="*/ 390195 w 2182420"/>
                <a:gd name="connsiteY3" fmla="*/ 500460 h 912909"/>
                <a:gd name="connsiteX4" fmla="*/ 386958 w 2182420"/>
                <a:gd name="connsiteY4" fmla="*/ 132228 h 912909"/>
                <a:gd name="connsiteX5" fmla="*/ 386958 w 2182420"/>
                <a:gd name="connsiteY5" fmla="*/ 87525 h 912909"/>
                <a:gd name="connsiteX6" fmla="*/ 359349 w 2182420"/>
                <a:gd name="connsiteY6" fmla="*/ 59916 h 912909"/>
                <a:gd name="connsiteX7" fmla="*/ 331740 w 2182420"/>
                <a:gd name="connsiteY7" fmla="*/ 87525 h 912909"/>
                <a:gd name="connsiteX8" fmla="*/ 331740 w 2182420"/>
                <a:gd name="connsiteY8" fmla="*/ 132228 h 912909"/>
                <a:gd name="connsiteX9" fmla="*/ 331740 w 2182420"/>
                <a:gd name="connsiteY9" fmla="*/ 229233 h 912909"/>
                <a:gd name="connsiteX10" fmla="*/ 304132 w 2182420"/>
                <a:gd name="connsiteY10" fmla="*/ 256842 h 912909"/>
                <a:gd name="connsiteX11" fmla="*/ 276523 w 2182420"/>
                <a:gd name="connsiteY11" fmla="*/ 229233 h 912909"/>
                <a:gd name="connsiteX12" fmla="*/ 276523 w 2182420"/>
                <a:gd name="connsiteY12" fmla="*/ 132228 h 912909"/>
                <a:gd name="connsiteX13" fmla="*/ 276523 w 2182420"/>
                <a:gd name="connsiteY13" fmla="*/ 108185 h 912909"/>
                <a:gd name="connsiteX14" fmla="*/ 248914 w 2182420"/>
                <a:gd name="connsiteY14" fmla="*/ 80576 h 912909"/>
                <a:gd name="connsiteX15" fmla="*/ 221305 w 2182420"/>
                <a:gd name="connsiteY15" fmla="*/ 108185 h 912909"/>
                <a:gd name="connsiteX16" fmla="*/ 221305 w 2182420"/>
                <a:gd name="connsiteY16" fmla="*/ 132228 h 912909"/>
                <a:gd name="connsiteX17" fmla="*/ 220975 w 2182420"/>
                <a:gd name="connsiteY17" fmla="*/ 132228 h 912909"/>
                <a:gd name="connsiteX18" fmla="*/ 219135 w 2182420"/>
                <a:gd name="connsiteY18" fmla="*/ 141340 h 912909"/>
                <a:gd name="connsiteX19" fmla="*/ 193696 w 2182420"/>
                <a:gd name="connsiteY19" fmla="*/ 158202 h 912909"/>
                <a:gd name="connsiteX20" fmla="*/ 168257 w 2182420"/>
                <a:gd name="connsiteY20" fmla="*/ 141340 h 912909"/>
                <a:gd name="connsiteX21" fmla="*/ 166417 w 2182420"/>
                <a:gd name="connsiteY21" fmla="*/ 132228 h 912909"/>
                <a:gd name="connsiteX22" fmla="*/ 166087 w 2182420"/>
                <a:gd name="connsiteY22" fmla="*/ 132228 h 912909"/>
                <a:gd name="connsiteX23" fmla="*/ 166087 w 2182420"/>
                <a:gd name="connsiteY23" fmla="*/ 27609 h 912909"/>
                <a:gd name="connsiteX24" fmla="*/ 138478 w 2182420"/>
                <a:gd name="connsiteY24" fmla="*/ 0 h 912909"/>
                <a:gd name="connsiteX25" fmla="*/ 110869 w 2182420"/>
                <a:gd name="connsiteY25" fmla="*/ 27609 h 912909"/>
                <a:gd name="connsiteX26" fmla="*/ 110869 w 2182420"/>
                <a:gd name="connsiteY26" fmla="*/ 132228 h 912909"/>
                <a:gd name="connsiteX27" fmla="*/ 110869 w 2182420"/>
                <a:gd name="connsiteY27" fmla="*/ 176046 h 912909"/>
                <a:gd name="connsiteX28" fmla="*/ 83261 w 2182420"/>
                <a:gd name="connsiteY28" fmla="*/ 203655 h 912909"/>
                <a:gd name="connsiteX29" fmla="*/ 55652 w 2182420"/>
                <a:gd name="connsiteY29" fmla="*/ 176046 h 912909"/>
                <a:gd name="connsiteX30" fmla="*/ 55652 w 2182420"/>
                <a:gd name="connsiteY30" fmla="*/ 132228 h 912909"/>
                <a:gd name="connsiteX31" fmla="*/ 55652 w 2182420"/>
                <a:gd name="connsiteY31" fmla="*/ 62731 h 912909"/>
                <a:gd name="connsiteX32" fmla="*/ 28043 w 2182420"/>
                <a:gd name="connsiteY32" fmla="*/ 35123 h 912909"/>
                <a:gd name="connsiteX33" fmla="*/ 434 w 2182420"/>
                <a:gd name="connsiteY33" fmla="*/ 62731 h 912909"/>
                <a:gd name="connsiteX34" fmla="*/ 0 w 2182420"/>
                <a:gd name="connsiteY34" fmla="*/ 912909 h 9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82420" h="912909">
                  <a:moveTo>
                    <a:pt x="0" y="912909"/>
                  </a:moveTo>
                  <a:lnTo>
                    <a:pt x="2182420" y="912908"/>
                  </a:lnTo>
                  <a:lnTo>
                    <a:pt x="2182420" y="500459"/>
                  </a:lnTo>
                  <a:lnTo>
                    <a:pt x="390195" y="500460"/>
                  </a:lnTo>
                  <a:lnTo>
                    <a:pt x="386958" y="132228"/>
                  </a:lnTo>
                  <a:lnTo>
                    <a:pt x="386958" y="87525"/>
                  </a:lnTo>
                  <a:cubicBezTo>
                    <a:pt x="386958" y="72277"/>
                    <a:pt x="374597" y="59916"/>
                    <a:pt x="359349" y="59916"/>
                  </a:cubicBezTo>
                  <a:cubicBezTo>
                    <a:pt x="344101" y="59916"/>
                    <a:pt x="331740" y="72277"/>
                    <a:pt x="331740" y="87525"/>
                  </a:cubicBezTo>
                  <a:lnTo>
                    <a:pt x="331740" y="132228"/>
                  </a:lnTo>
                  <a:lnTo>
                    <a:pt x="331740" y="229233"/>
                  </a:lnTo>
                  <a:cubicBezTo>
                    <a:pt x="331740" y="244481"/>
                    <a:pt x="319379" y="256842"/>
                    <a:pt x="304132" y="256842"/>
                  </a:cubicBezTo>
                  <a:cubicBezTo>
                    <a:pt x="288884" y="256842"/>
                    <a:pt x="276523" y="244481"/>
                    <a:pt x="276523" y="229233"/>
                  </a:cubicBezTo>
                  <a:lnTo>
                    <a:pt x="276523" y="132228"/>
                  </a:lnTo>
                  <a:lnTo>
                    <a:pt x="276523" y="108185"/>
                  </a:lnTo>
                  <a:cubicBezTo>
                    <a:pt x="276523" y="92937"/>
                    <a:pt x="264162" y="80576"/>
                    <a:pt x="248914" y="80576"/>
                  </a:cubicBezTo>
                  <a:cubicBezTo>
                    <a:pt x="233666" y="80576"/>
                    <a:pt x="221305" y="92937"/>
                    <a:pt x="221305" y="108185"/>
                  </a:cubicBezTo>
                  <a:lnTo>
                    <a:pt x="221305" y="132228"/>
                  </a:lnTo>
                  <a:lnTo>
                    <a:pt x="220975" y="132228"/>
                  </a:lnTo>
                  <a:lnTo>
                    <a:pt x="219135" y="141340"/>
                  </a:lnTo>
                  <a:cubicBezTo>
                    <a:pt x="214944" y="151249"/>
                    <a:pt x="205132" y="158202"/>
                    <a:pt x="193696" y="158202"/>
                  </a:cubicBezTo>
                  <a:cubicBezTo>
                    <a:pt x="182260" y="158202"/>
                    <a:pt x="172448" y="151249"/>
                    <a:pt x="168257" y="141340"/>
                  </a:cubicBezTo>
                  <a:lnTo>
                    <a:pt x="166417" y="132228"/>
                  </a:lnTo>
                  <a:lnTo>
                    <a:pt x="166087" y="132228"/>
                  </a:lnTo>
                  <a:lnTo>
                    <a:pt x="166087" y="27609"/>
                  </a:lnTo>
                  <a:cubicBezTo>
                    <a:pt x="166087" y="12361"/>
                    <a:pt x="153726" y="0"/>
                    <a:pt x="138478" y="0"/>
                  </a:cubicBezTo>
                  <a:cubicBezTo>
                    <a:pt x="123231" y="0"/>
                    <a:pt x="110869" y="12361"/>
                    <a:pt x="110869" y="27609"/>
                  </a:cubicBezTo>
                  <a:lnTo>
                    <a:pt x="110869" y="132228"/>
                  </a:lnTo>
                  <a:lnTo>
                    <a:pt x="110869" y="176046"/>
                  </a:lnTo>
                  <a:cubicBezTo>
                    <a:pt x="110869" y="191294"/>
                    <a:pt x="98508" y="203655"/>
                    <a:pt x="83261" y="203655"/>
                  </a:cubicBezTo>
                  <a:cubicBezTo>
                    <a:pt x="68013" y="203655"/>
                    <a:pt x="55652" y="191294"/>
                    <a:pt x="55652" y="176046"/>
                  </a:cubicBezTo>
                  <a:lnTo>
                    <a:pt x="55652" y="132228"/>
                  </a:lnTo>
                  <a:lnTo>
                    <a:pt x="55652" y="62731"/>
                  </a:lnTo>
                  <a:cubicBezTo>
                    <a:pt x="55652" y="47484"/>
                    <a:pt x="43291" y="35123"/>
                    <a:pt x="28043" y="35123"/>
                  </a:cubicBezTo>
                  <a:cubicBezTo>
                    <a:pt x="12795" y="35123"/>
                    <a:pt x="434" y="47484"/>
                    <a:pt x="434" y="62731"/>
                  </a:cubicBezTo>
                  <a:cubicBezTo>
                    <a:pt x="289" y="346124"/>
                    <a:pt x="145" y="629516"/>
                    <a:pt x="0" y="912909"/>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6091" y="217714"/>
            <a:ext cx="5573368" cy="369332"/>
          </a:xfrm>
          <a:prstGeom prst="rect">
            <a:avLst/>
          </a:prstGeom>
          <a:noFill/>
        </p:spPr>
        <p:txBody>
          <a:bodyPr wrap="square" rtlCol="0">
            <a:spAutoFit/>
          </a:bodyPr>
          <a:lstStyle/>
          <a:p>
            <a:r>
              <a:rPr lang="en-US" altLang="zh-CN" dirty="0"/>
              <a:t>The following is the program running demo:</a:t>
            </a:r>
            <a:endParaRPr lang="zh-CN" altLang="en-US" dirty="0"/>
          </a:p>
        </p:txBody>
      </p:sp>
      <p:pic>
        <p:nvPicPr>
          <p:cNvPr id="3" name="深蹲">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51187" y="587046"/>
            <a:ext cx="2813913" cy="6208429"/>
          </a:xfrm>
          <a:prstGeom prst="rect">
            <a:avLst/>
          </a:prstGeom>
        </p:spPr>
      </p:pic>
      <p:pic>
        <p:nvPicPr>
          <p:cNvPr id="4" name="俯卧撑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06012" y="587046"/>
            <a:ext cx="2894148" cy="6201746"/>
          </a:xfrm>
          <a:prstGeom prst="rect">
            <a:avLst/>
          </a:prstGeom>
        </p:spPr>
      </p:pic>
      <p:sp>
        <p:nvSpPr>
          <p:cNvPr id="5" name="文本框 4"/>
          <p:cNvSpPr txBox="1"/>
          <p:nvPr/>
        </p:nvSpPr>
        <p:spPr>
          <a:xfrm>
            <a:off x="1036320" y="2934789"/>
            <a:ext cx="905691" cy="369332"/>
          </a:xfrm>
          <a:prstGeom prst="rect">
            <a:avLst/>
          </a:prstGeom>
          <a:noFill/>
        </p:spPr>
        <p:txBody>
          <a:bodyPr wrap="square" rtlCol="0">
            <a:spAutoFit/>
          </a:bodyPr>
          <a:lstStyle/>
          <a:p>
            <a:r>
              <a:rPr lang="it-IT" altLang="zh-CN" dirty="0"/>
              <a:t>Squat:</a:t>
            </a:r>
            <a:endParaRPr lang="zh-CN" altLang="en-US" dirty="0"/>
          </a:p>
        </p:txBody>
      </p:sp>
      <p:sp>
        <p:nvSpPr>
          <p:cNvPr id="6" name="文本框 5"/>
          <p:cNvSpPr txBox="1"/>
          <p:nvPr/>
        </p:nvSpPr>
        <p:spPr>
          <a:xfrm>
            <a:off x="4974277" y="2930435"/>
            <a:ext cx="1031736" cy="369332"/>
          </a:xfrm>
          <a:prstGeom prst="rect">
            <a:avLst/>
          </a:prstGeom>
          <a:noFill/>
        </p:spPr>
        <p:txBody>
          <a:bodyPr wrap="square" rtlCol="0">
            <a:spAutoFit/>
          </a:bodyPr>
          <a:lstStyle/>
          <a:p>
            <a:r>
              <a:rPr lang="it-IT" altLang="zh-CN" dirty="0"/>
              <a:t>push up</a:t>
            </a:r>
            <a:r>
              <a:rPr lang="zh-CN" altLang="en-US" dirty="0"/>
              <a:t>：</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4828566" cy="769441"/>
          </a:xfrm>
          <a:prstGeom prst="rect">
            <a:avLst/>
          </a:prstGeom>
          <a:noFill/>
        </p:spPr>
        <p:txBody>
          <a:bodyPr wrap="none" rtlCol="0">
            <a:spAutoFit/>
            <a:scene3d>
              <a:camera prst="orthographicFront"/>
              <a:lightRig rig="threePt" dir="t"/>
            </a:scene3d>
            <a:sp3d contourW="12700"/>
          </a:bodyPr>
          <a:lstStyle/>
          <a:p>
            <a:pPr algn="l"/>
            <a:r>
              <a:rPr lang="en-US" altLang="zh-CN" sz="4400" b="1" dirty="0">
                <a:solidFill>
                  <a:schemeClr val="tx1">
                    <a:lumMod val="75000"/>
                    <a:lumOff val="25000"/>
                  </a:schemeClr>
                </a:solidFill>
                <a:cs typeface="+mn-ea"/>
                <a:sym typeface="+mn-lt"/>
              </a:rPr>
              <a:t>Lessons Learned</a:t>
            </a:r>
          </a:p>
        </p:txBody>
      </p:sp>
      <p:sp>
        <p:nvSpPr>
          <p:cNvPr id="10" name="文本框 9"/>
          <p:cNvSpPr txBox="1"/>
          <p:nvPr/>
        </p:nvSpPr>
        <p:spPr>
          <a:xfrm>
            <a:off x="1550504" y="1368672"/>
            <a:ext cx="4343400" cy="3154710"/>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altLang="zh-CN" sz="19900" dirty="0"/>
              <a:t>08</a:t>
            </a:r>
            <a:endParaRPr lang="zh-CN" altLang="en-US" sz="19900"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0216" y="76200"/>
            <a:ext cx="11686903" cy="6863417"/>
          </a:xfrm>
          <a:prstGeom prst="rect">
            <a:avLst/>
          </a:prstGeom>
          <a:noFill/>
        </p:spPr>
        <p:txBody>
          <a:bodyPr wrap="square" rtlCol="0">
            <a:spAutoFit/>
          </a:bodyPr>
          <a:lstStyle/>
          <a:p>
            <a:r>
              <a:rPr lang="en-US" altLang="zh-CN" sz="2000" dirty="0"/>
              <a:t>During this project, we learned many valuable lessons. Here are some of the lessons we think are the most important:</a:t>
            </a:r>
          </a:p>
          <a:p>
            <a:endParaRPr lang="zh-CN" altLang="en-US" sz="2000" dirty="0"/>
          </a:p>
          <a:p>
            <a:pPr marL="285750" indent="-285750">
              <a:buFont typeface="Wingdings" panose="05000000000000000000" pitchFamily="2" charset="2"/>
              <a:buChar char="Ø"/>
            </a:pPr>
            <a:r>
              <a:rPr lang="en-US" altLang="zh-CN" sz="2000" dirty="0">
                <a:solidFill>
                  <a:schemeClr val="accent1"/>
                </a:solidFill>
              </a:rPr>
              <a:t>Always keep it purposeful and user-oriented</a:t>
            </a:r>
          </a:p>
          <a:p>
            <a:r>
              <a:rPr lang="en-US" altLang="zh-CN" sz="2000" dirty="0"/>
              <a:t>Before the project starts, we should have a clear understanding of the requirements and expectations, and ensure that the design and implementation of the software are both requirements-centric. At the same time, we should always keep the project goals clear and consistent, and avoid deviating from the original goals during the development process.</a:t>
            </a:r>
          </a:p>
          <a:p>
            <a:endParaRPr lang="zh-CN" altLang="en-US" sz="2000" dirty="0"/>
          </a:p>
          <a:p>
            <a:pPr marL="285750" indent="-285750">
              <a:buFont typeface="Wingdings" panose="05000000000000000000" pitchFamily="2" charset="2"/>
              <a:buChar char="Ø"/>
            </a:pPr>
            <a:r>
              <a:rPr lang="en-US" altLang="zh-CN" sz="2000" dirty="0">
                <a:solidFill>
                  <a:schemeClr val="accent1"/>
                </a:solidFill>
              </a:rPr>
              <a:t>Early testing and feedback gathering</a:t>
            </a:r>
          </a:p>
          <a:p>
            <a:r>
              <a:rPr lang="en-US" altLang="zh-CN" sz="2000" dirty="0"/>
              <a:t>In the project development process, we should conduct testing and feedback collection as early as possible to find and solve problems in time.</a:t>
            </a:r>
          </a:p>
          <a:p>
            <a:endParaRPr lang="zh-CN" altLang="en-US" sz="2000" dirty="0"/>
          </a:p>
          <a:p>
            <a:pPr marL="285750" indent="-285750">
              <a:buFont typeface="Wingdings" panose="05000000000000000000" pitchFamily="2" charset="2"/>
              <a:buChar char="Ø"/>
            </a:pPr>
            <a:r>
              <a:rPr lang="en-US" altLang="zh-CN" sz="2000" dirty="0">
                <a:solidFill>
                  <a:schemeClr val="accent1"/>
                </a:solidFill>
              </a:rPr>
              <a:t>Focus on code quality and maintainability</a:t>
            </a:r>
          </a:p>
          <a:p>
            <a:r>
              <a:rPr lang="en-US" altLang="zh-CN" sz="2000" dirty="0"/>
              <a:t>In the process of project development, we should pay attention to code quality and maintainability to ensure the reliability and stability of the software.</a:t>
            </a:r>
          </a:p>
          <a:p>
            <a:endParaRPr lang="zh-CN" altLang="en-US" sz="2000" dirty="0"/>
          </a:p>
          <a:p>
            <a:pPr marL="285750" indent="-285750">
              <a:buFont typeface="Wingdings" panose="05000000000000000000" pitchFamily="2" charset="2"/>
              <a:buChar char="Ø"/>
            </a:pPr>
            <a:r>
              <a:rPr lang="en-US" altLang="zh-CN" sz="2000" dirty="0">
                <a:solidFill>
                  <a:schemeClr val="accent1"/>
                </a:solidFill>
              </a:rPr>
              <a:t>Focus on teamwork and communication</a:t>
            </a:r>
          </a:p>
          <a:p>
            <a:r>
              <a:rPr lang="en-US" altLang="zh-CN" sz="2000" dirty="0"/>
              <a:t>Teamwork and communication are very important during project development. We should establish a good communication mechanism to exchange and coordinate various problems and needs in a timely manner. At the same time, we should also pay attention to teamwork and knowledge sharing to improve the overall level and efficiency of the team.</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14672" y="103227"/>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3482938" y="2644170"/>
            <a:ext cx="4577131" cy="1569660"/>
          </a:xfrm>
          <a:prstGeom prst="rect">
            <a:avLst/>
          </a:prstGeom>
          <a:noFill/>
        </p:spPr>
        <p:txBody>
          <a:bodyPr wrap="square" rtlCol="0">
            <a:spAutoFit/>
            <a:scene3d>
              <a:camera prst="orthographicFront"/>
              <a:lightRig rig="threePt" dir="t"/>
            </a:scene3d>
            <a:sp3d contourW="12700"/>
          </a:bodyPr>
          <a:lstStyle/>
          <a:p>
            <a:pPr algn="dist"/>
            <a:r>
              <a:rPr lang="en-US" altLang="zh-CN" sz="9600" b="1" dirty="0">
                <a:solidFill>
                  <a:schemeClr val="tx1">
                    <a:lumMod val="75000"/>
                    <a:lumOff val="25000"/>
                  </a:schemeClr>
                </a:solidFill>
                <a:cs typeface="+mn-ea"/>
                <a:sym typeface="+mn-lt"/>
              </a:rPr>
              <a:t>Thanks! </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0-#ppt_w/2"/>
                                          </p:val>
                                        </p:tav>
                                        <p:tav tm="100000">
                                          <p:val>
                                            <p:strVal val="#ppt_x"/>
                                          </p:val>
                                        </p:tav>
                                      </p:tavLst>
                                    </p:anim>
                                    <p:anim calcmode="lin" valueType="num">
                                      <p:cBhvr additive="base">
                                        <p:cTn id="12" dur="10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0-#ppt_w/2"/>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000" fill="hold"/>
                                        <p:tgtEl>
                                          <p:spTgt spid="64"/>
                                        </p:tgtEl>
                                        <p:attrNameLst>
                                          <p:attrName>ppt_x</p:attrName>
                                        </p:attrNameLst>
                                      </p:cBhvr>
                                      <p:tavLst>
                                        <p:tav tm="0">
                                          <p:val>
                                            <p:strVal val="1+#ppt_w/2"/>
                                          </p:val>
                                        </p:tav>
                                        <p:tav tm="100000">
                                          <p:val>
                                            <p:strVal val="#ppt_x"/>
                                          </p:val>
                                        </p:tav>
                                      </p:tavLst>
                                    </p:anim>
                                    <p:anim calcmode="lin" valueType="num">
                                      <p:cBhvr additive="base">
                                        <p:cTn id="24" dur="1000" fill="hold"/>
                                        <p:tgtEl>
                                          <p:spTgt spid="6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000" fill="hold"/>
                                        <p:tgtEl>
                                          <p:spTgt spid="65"/>
                                        </p:tgtEl>
                                        <p:attrNameLst>
                                          <p:attrName>ppt_x</p:attrName>
                                        </p:attrNameLst>
                                      </p:cBhvr>
                                      <p:tavLst>
                                        <p:tav tm="0">
                                          <p:val>
                                            <p:strVal val="1+#ppt_w/2"/>
                                          </p:val>
                                        </p:tav>
                                        <p:tav tm="100000">
                                          <p:val>
                                            <p:strVal val="#ppt_x"/>
                                          </p:val>
                                        </p:tav>
                                      </p:tavLst>
                                    </p:anim>
                                    <p:anim calcmode="lin" valueType="num">
                                      <p:cBhvr additive="base">
                                        <p:cTn id="28" dur="1000" fill="hold"/>
                                        <p:tgtEl>
                                          <p:spTgt spid="65"/>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000" fill="hold"/>
                                        <p:tgtEl>
                                          <p:spTgt spid="66"/>
                                        </p:tgtEl>
                                        <p:attrNameLst>
                                          <p:attrName>ppt_x</p:attrName>
                                        </p:attrNameLst>
                                      </p:cBhvr>
                                      <p:tavLst>
                                        <p:tav tm="0">
                                          <p:val>
                                            <p:strVal val="1+#ppt_w/2"/>
                                          </p:val>
                                        </p:tav>
                                        <p:tav tm="100000">
                                          <p:val>
                                            <p:strVal val="#ppt_x"/>
                                          </p:val>
                                        </p:tav>
                                      </p:tavLst>
                                    </p:anim>
                                    <p:anim calcmode="lin" valueType="num">
                                      <p:cBhvr additive="base">
                                        <p:cTn id="32" dur="1000" fill="hold"/>
                                        <p:tgtEl>
                                          <p:spTgt spid="66"/>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1+#ppt_w/2"/>
                                          </p:val>
                                        </p:tav>
                                        <p:tav tm="100000">
                                          <p:val>
                                            <p:strVal val="#ppt_x"/>
                                          </p:val>
                                        </p:tav>
                                      </p:tavLst>
                                    </p:anim>
                                    <p:anim calcmode="lin" valueType="num">
                                      <p:cBhvr additive="base">
                                        <p:cTn id="36" dur="1000" fill="hold"/>
                                        <p:tgtEl>
                                          <p:spTgt spid="67"/>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4" grpId="0" animBg="1"/>
      <p:bldP spid="65" grpId="0" animBg="1"/>
      <p:bldP spid="66" grpId="0" animBg="1"/>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226251" cy="788563"/>
            <a:chOff x="-158751" y="255365"/>
            <a:chExt cx="4226251"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007281"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Overview</a:t>
              </a:r>
            </a:p>
          </p:txBody>
        </p:sp>
      </p:grpSp>
      <p:sp>
        <p:nvSpPr>
          <p:cNvPr id="4" name="文本框 3"/>
          <p:cNvSpPr txBox="1"/>
          <p:nvPr/>
        </p:nvSpPr>
        <p:spPr>
          <a:xfrm>
            <a:off x="137849" y="1434198"/>
            <a:ext cx="10347672" cy="3804888"/>
          </a:xfrm>
          <a:prstGeom prst="rect">
            <a:avLst/>
          </a:prstGeom>
          <a:noFill/>
          <a:ln>
            <a:noFill/>
          </a:ln>
          <a:effectLst/>
        </p:spPr>
        <p:style>
          <a:lnRef idx="3">
            <a:schemeClr val="lt1"/>
          </a:lnRef>
          <a:fillRef idx="1">
            <a:schemeClr val="accent3"/>
          </a:fillRef>
          <a:effectRef idx="1">
            <a:schemeClr val="accent3"/>
          </a:effectRef>
          <a:fontRef idx="minor">
            <a:schemeClr val="lt1"/>
          </a:fontRef>
        </p:style>
        <p:txBody>
          <a:bodyPr wrap="square" lIns="360045" tIns="360045" rIns="360045" bIns="360045" rtlCol="0">
            <a:spAutoFit/>
          </a:bodyPr>
          <a:lstStyle/>
          <a:p>
            <a:pPr algn="just"/>
            <a:r>
              <a:rPr lang="en-US" altLang="zh-CN" sz="2000" dirty="0">
                <a:solidFill>
                  <a:schemeClr val="tx1"/>
                </a:solidFill>
                <a:sym typeface="+mn-ea"/>
              </a:rPr>
              <a:t>Project introduction: This project aims to use the </a:t>
            </a:r>
            <a:r>
              <a:rPr lang="en-US" altLang="zh-CN" sz="2000" dirty="0" err="1">
                <a:solidFill>
                  <a:schemeClr val="tx1"/>
                </a:solidFill>
                <a:sym typeface="+mn-ea"/>
              </a:rPr>
              <a:t>Mediapipe</a:t>
            </a:r>
            <a:r>
              <a:rPr lang="en-US" altLang="zh-CN" sz="2000" dirty="0">
                <a:solidFill>
                  <a:schemeClr val="tx1"/>
                </a:solidFill>
                <a:sym typeface="+mn-ea"/>
              </a:rPr>
              <a:t> framework to build a human body posture detection model to achieve counting of push-ups and squats, and import the trained model into a mobile application to achieve real-time counting by calling the camera. This program can help users better grasp their own exercise status and improve exercise effects.</a:t>
            </a:r>
          </a:p>
          <a:p>
            <a:pPr algn="just"/>
            <a:endParaRPr lang="en-US" altLang="zh-CN" sz="2000" dirty="0">
              <a:solidFill>
                <a:schemeClr val="tx1"/>
              </a:solidFill>
              <a:sym typeface="+mn-ea"/>
            </a:endParaRPr>
          </a:p>
          <a:p>
            <a:pPr algn="just"/>
            <a:r>
              <a:rPr lang="en-US" altLang="zh-CN" sz="2000" dirty="0">
                <a:solidFill>
                  <a:schemeClr val="tx1"/>
                </a:solidFill>
                <a:sym typeface="+mn-ea"/>
              </a:rPr>
              <a:t>Program features:</a:t>
            </a:r>
          </a:p>
          <a:p>
            <a:pPr algn="just"/>
            <a:r>
              <a:rPr lang="en-US" altLang="zh-CN" sz="2000" dirty="0">
                <a:solidFill>
                  <a:schemeClr val="tx1"/>
                </a:solidFill>
                <a:sym typeface="+mn-ea"/>
              </a:rPr>
              <a:t>1. Detect and count the user's push-up and squat postures in real time.</a:t>
            </a:r>
          </a:p>
          <a:p>
            <a:pPr algn="just"/>
            <a:r>
              <a:rPr lang="en-US" altLang="zh-CN" sz="2000" dirty="0">
                <a:solidFill>
                  <a:schemeClr val="tx1"/>
                </a:solidFill>
                <a:sym typeface="+mn-ea"/>
              </a:rPr>
              <a:t>2.The test results are displayed on the screen in real time, which is convenient for users to view.</a:t>
            </a:r>
          </a:p>
        </p:txBody>
      </p:sp>
      <p:pic>
        <p:nvPicPr>
          <p:cNvPr id="2" name="图片 1"/>
          <p:cNvPicPr>
            <a:picLocks noChangeAspect="1"/>
          </p:cNvPicPr>
          <p:nvPr/>
        </p:nvPicPr>
        <p:blipFill>
          <a:blip r:embed="rId3"/>
          <a:stretch>
            <a:fillRect/>
          </a:stretch>
        </p:blipFill>
        <p:spPr>
          <a:xfrm rot="20520000">
            <a:off x="8933448" y="3846162"/>
            <a:ext cx="4052570" cy="4052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65083" y="2869084"/>
            <a:ext cx="4766048" cy="769441"/>
          </a:xfrm>
          <a:prstGeom prst="rect">
            <a:avLst/>
          </a:prstGeom>
          <a:noFill/>
        </p:spPr>
        <p:txBody>
          <a:bodyPr wrap="none" rtlCol="0">
            <a:spAutoFit/>
            <a:scene3d>
              <a:camera prst="orthographicFront"/>
              <a:lightRig rig="threePt" dir="t"/>
            </a:scene3d>
            <a:sp3d contourW="12700"/>
          </a:bodyPr>
          <a:lstStyle/>
          <a:p>
            <a:pPr algn="l"/>
            <a:r>
              <a:rPr lang="en-US" altLang="zh-CN" sz="4400" b="1" dirty="0">
                <a:solidFill>
                  <a:schemeClr val="tx1">
                    <a:lumMod val="75000"/>
                    <a:lumOff val="25000"/>
                  </a:schemeClr>
                </a:solidFill>
                <a:cs typeface="+mn-ea"/>
                <a:sym typeface="+mn-lt"/>
              </a:rPr>
              <a:t>Project Schedule</a:t>
            </a:r>
          </a:p>
        </p:txBody>
      </p:sp>
      <p:grpSp>
        <p:nvGrpSpPr>
          <p:cNvPr id="8" name="组合 7"/>
          <p:cNvGrpSpPr/>
          <p:nvPr/>
        </p:nvGrpSpPr>
        <p:grpSpPr>
          <a:xfrm>
            <a:off x="1236663" y="2285150"/>
            <a:ext cx="3440049" cy="2292208"/>
            <a:chOff x="1236663" y="2285150"/>
            <a:chExt cx="3440049" cy="2292208"/>
          </a:xfrm>
        </p:grpSpPr>
        <p:grpSp>
          <p:nvGrpSpPr>
            <p:cNvPr id="16" name="组合 15"/>
            <p:cNvGrpSpPr/>
            <p:nvPr/>
          </p:nvGrpSpPr>
          <p:grpSpPr>
            <a:xfrm>
              <a:off x="1236663" y="2285150"/>
              <a:ext cx="1532590" cy="2292208"/>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sp>
          <p:nvSpPr>
            <p:cNvPr id="17" name="任意多边形 16"/>
            <p:cNvSpPr/>
            <p:nvPr/>
          </p:nvSpPr>
          <p:spPr>
            <a:xfrm rot="16200000" flipH="1">
              <a:off x="2787996" y="2661640"/>
              <a:ext cx="2238203" cy="1539228"/>
            </a:xfrm>
            <a:custGeom>
              <a:avLst/>
              <a:gdLst>
                <a:gd name="connsiteX0" fmla="*/ 0 w 2238203"/>
                <a:gd name="connsiteY0" fmla="*/ 808579 h 1539228"/>
                <a:gd name="connsiteX1" fmla="*/ 83825 w 2238203"/>
                <a:gd name="connsiteY1" fmla="*/ 1159457 h 1539228"/>
                <a:gd name="connsiteX2" fmla="*/ 325656 w 2238203"/>
                <a:gd name="connsiteY2" fmla="*/ 1402774 h 1539228"/>
                <a:gd name="connsiteX3" fmla="*/ 646862 w 2238203"/>
                <a:gd name="connsiteY3" fmla="*/ 1494017 h 1539228"/>
                <a:gd name="connsiteX4" fmla="*/ 1065246 w 2238203"/>
                <a:gd name="connsiteY4" fmla="*/ 1383428 h 1539228"/>
                <a:gd name="connsiteX5" fmla="*/ 1594902 w 2238203"/>
                <a:gd name="connsiteY5" fmla="*/ 978941 h 1539228"/>
                <a:gd name="connsiteX6" fmla="*/ 1853054 w 2238203"/>
                <a:gd name="connsiteY6" fmla="*/ 734026 h 1539228"/>
                <a:gd name="connsiteX7" fmla="*/ 1853055 w 2238203"/>
                <a:gd name="connsiteY7" fmla="*/ 1223121 h 1539228"/>
                <a:gd name="connsiteX8" fmla="*/ 1851679 w 2238203"/>
                <a:gd name="connsiteY8" fmla="*/ 1407001 h 1539228"/>
                <a:gd name="connsiteX9" fmla="*/ 1851679 w 2238203"/>
                <a:gd name="connsiteY9" fmla="*/ 1476497 h 1539228"/>
                <a:gd name="connsiteX10" fmla="*/ 1879288 w 2238203"/>
                <a:gd name="connsiteY10" fmla="*/ 1504105 h 1539228"/>
                <a:gd name="connsiteX11" fmla="*/ 1906897 w 2238203"/>
                <a:gd name="connsiteY11" fmla="*/ 1476497 h 1539228"/>
                <a:gd name="connsiteX12" fmla="*/ 1906897 w 2238203"/>
                <a:gd name="connsiteY12" fmla="*/ 1407001 h 1539228"/>
                <a:gd name="connsiteX13" fmla="*/ 1906897 w 2238203"/>
                <a:gd name="connsiteY13" fmla="*/ 1363183 h 1539228"/>
                <a:gd name="connsiteX14" fmla="*/ 1934506 w 2238203"/>
                <a:gd name="connsiteY14" fmla="*/ 1335574 h 1539228"/>
                <a:gd name="connsiteX15" fmla="*/ 1962115 w 2238203"/>
                <a:gd name="connsiteY15" fmla="*/ 1363183 h 1539228"/>
                <a:gd name="connsiteX16" fmla="*/ 1962115 w 2238203"/>
                <a:gd name="connsiteY16" fmla="*/ 1407001 h 1539228"/>
                <a:gd name="connsiteX17" fmla="*/ 1962115 w 2238203"/>
                <a:gd name="connsiteY17" fmla="*/ 1511619 h 1539228"/>
                <a:gd name="connsiteX18" fmla="*/ 1989723 w 2238203"/>
                <a:gd name="connsiteY18" fmla="*/ 1539228 h 1539228"/>
                <a:gd name="connsiteX19" fmla="*/ 2017332 w 2238203"/>
                <a:gd name="connsiteY19" fmla="*/ 1511619 h 1539228"/>
                <a:gd name="connsiteX20" fmla="*/ 2017332 w 2238203"/>
                <a:gd name="connsiteY20" fmla="*/ 1407001 h 1539228"/>
                <a:gd name="connsiteX21" fmla="*/ 2017662 w 2238203"/>
                <a:gd name="connsiteY21" fmla="*/ 1407001 h 1539228"/>
                <a:gd name="connsiteX22" fmla="*/ 2019502 w 2238203"/>
                <a:gd name="connsiteY22" fmla="*/ 1397889 h 1539228"/>
                <a:gd name="connsiteX23" fmla="*/ 2044941 w 2238203"/>
                <a:gd name="connsiteY23" fmla="*/ 1381027 h 1539228"/>
                <a:gd name="connsiteX24" fmla="*/ 2070380 w 2238203"/>
                <a:gd name="connsiteY24" fmla="*/ 1397889 h 1539228"/>
                <a:gd name="connsiteX25" fmla="*/ 2072220 w 2238203"/>
                <a:gd name="connsiteY25" fmla="*/ 1407001 h 1539228"/>
                <a:gd name="connsiteX26" fmla="*/ 2072550 w 2238203"/>
                <a:gd name="connsiteY26" fmla="*/ 1407001 h 1539228"/>
                <a:gd name="connsiteX27" fmla="*/ 2072550 w 2238203"/>
                <a:gd name="connsiteY27" fmla="*/ 1431043 h 1539228"/>
                <a:gd name="connsiteX28" fmla="*/ 2100159 w 2238203"/>
                <a:gd name="connsiteY28" fmla="*/ 1458652 h 1539228"/>
                <a:gd name="connsiteX29" fmla="*/ 2127768 w 2238203"/>
                <a:gd name="connsiteY29" fmla="*/ 1431043 h 1539228"/>
                <a:gd name="connsiteX30" fmla="*/ 2127768 w 2238203"/>
                <a:gd name="connsiteY30" fmla="*/ 1407001 h 1539228"/>
                <a:gd name="connsiteX31" fmla="*/ 2127768 w 2238203"/>
                <a:gd name="connsiteY31" fmla="*/ 1309995 h 1539228"/>
                <a:gd name="connsiteX32" fmla="*/ 2155377 w 2238203"/>
                <a:gd name="connsiteY32" fmla="*/ 1282387 h 1539228"/>
                <a:gd name="connsiteX33" fmla="*/ 2182985 w 2238203"/>
                <a:gd name="connsiteY33" fmla="*/ 1309995 h 1539228"/>
                <a:gd name="connsiteX34" fmla="*/ 2182985 w 2238203"/>
                <a:gd name="connsiteY34" fmla="*/ 1407001 h 1539228"/>
                <a:gd name="connsiteX35" fmla="*/ 2182985 w 2238203"/>
                <a:gd name="connsiteY35" fmla="*/ 1451703 h 1539228"/>
                <a:gd name="connsiteX36" fmla="*/ 2210594 w 2238203"/>
                <a:gd name="connsiteY36" fmla="*/ 1479312 h 1539228"/>
                <a:gd name="connsiteX37" fmla="*/ 2238203 w 2238203"/>
                <a:gd name="connsiteY37" fmla="*/ 1451703 h 1539228"/>
                <a:gd name="connsiteX38" fmla="*/ 2238203 w 2238203"/>
                <a:gd name="connsiteY38" fmla="*/ 1407001 h 1539228"/>
                <a:gd name="connsiteX39" fmla="*/ 2238203 w 2238203"/>
                <a:gd name="connsiteY39" fmla="*/ 1266077 h 1539228"/>
                <a:gd name="connsiteX40" fmla="*/ 2238203 w 2238203"/>
                <a:gd name="connsiteY40" fmla="*/ 1223121 h 1539228"/>
                <a:gd name="connsiteX41" fmla="*/ 2237314 w 2238203"/>
                <a:gd name="connsiteY41" fmla="*/ 0 h 1539228"/>
                <a:gd name="connsiteX42" fmla="*/ 2038508 w 2238203"/>
                <a:gd name="connsiteY42" fmla="*/ 0 h 1539228"/>
                <a:gd name="connsiteX43" fmla="*/ 1350103 w 2238203"/>
                <a:gd name="connsiteY43" fmla="*/ 675052 h 1539228"/>
                <a:gd name="connsiteX44" fmla="*/ 951749 w 2238203"/>
                <a:gd name="connsiteY44" fmla="*/ 1000709 h 1539228"/>
                <a:gd name="connsiteX45" fmla="*/ 679502 w 2238203"/>
                <a:gd name="connsiteY45" fmla="*/ 1081568 h 1539228"/>
                <a:gd name="connsiteX46" fmla="*/ 471052 w 2238203"/>
                <a:gd name="connsiteY46" fmla="*/ 997741 h 1539228"/>
                <a:gd name="connsiteX47" fmla="*/ 388711 w 2238203"/>
                <a:gd name="connsiteY47" fmla="*/ 781874 h 1539228"/>
                <a:gd name="connsiteX48" fmla="*/ 488114 w 2238203"/>
                <a:gd name="connsiteY48" fmla="*/ 559329 h 1539228"/>
                <a:gd name="connsiteX49" fmla="*/ 758135 w 2238203"/>
                <a:gd name="connsiteY49" fmla="*/ 464376 h 1539228"/>
                <a:gd name="connsiteX50" fmla="*/ 758135 w 2238203"/>
                <a:gd name="connsiteY50" fmla="*/ 461765 h 1539228"/>
                <a:gd name="connsiteX51" fmla="*/ 799289 w 2238203"/>
                <a:gd name="connsiteY51" fmla="*/ 461765 h 1539228"/>
                <a:gd name="connsiteX52" fmla="*/ 946012 w 2238203"/>
                <a:gd name="connsiteY52" fmla="*/ 461765 h 1539228"/>
                <a:gd name="connsiteX53" fmla="*/ 992554 w 2238203"/>
                <a:gd name="connsiteY53" fmla="*/ 461765 h 1539228"/>
                <a:gd name="connsiteX54" fmla="*/ 1021299 w 2238203"/>
                <a:gd name="connsiteY54" fmla="*/ 433020 h 1539228"/>
                <a:gd name="connsiteX55" fmla="*/ 992554 w 2238203"/>
                <a:gd name="connsiteY55" fmla="*/ 404275 h 1539228"/>
                <a:gd name="connsiteX56" fmla="*/ 946012 w 2238203"/>
                <a:gd name="connsiteY56" fmla="*/ 404275 h 1539228"/>
                <a:gd name="connsiteX57" fmla="*/ 845014 w 2238203"/>
                <a:gd name="connsiteY57" fmla="*/ 404275 h 1539228"/>
                <a:gd name="connsiteX58" fmla="*/ 816268 w 2238203"/>
                <a:gd name="connsiteY58" fmla="*/ 375530 h 1539228"/>
                <a:gd name="connsiteX59" fmla="*/ 845014 w 2238203"/>
                <a:gd name="connsiteY59" fmla="*/ 346785 h 1539228"/>
                <a:gd name="connsiteX60" fmla="*/ 946012 w 2238203"/>
                <a:gd name="connsiteY60" fmla="*/ 346785 h 1539228"/>
                <a:gd name="connsiteX61" fmla="*/ 971044 w 2238203"/>
                <a:gd name="connsiteY61" fmla="*/ 346785 h 1539228"/>
                <a:gd name="connsiteX62" fmla="*/ 999789 w 2238203"/>
                <a:gd name="connsiteY62" fmla="*/ 318039 h 1539228"/>
                <a:gd name="connsiteX63" fmla="*/ 971044 w 2238203"/>
                <a:gd name="connsiteY63" fmla="*/ 289294 h 1539228"/>
                <a:gd name="connsiteX64" fmla="*/ 946012 w 2238203"/>
                <a:gd name="connsiteY64" fmla="*/ 289294 h 1539228"/>
                <a:gd name="connsiteX65" fmla="*/ 946012 w 2238203"/>
                <a:gd name="connsiteY65" fmla="*/ 288951 h 1539228"/>
                <a:gd name="connsiteX66" fmla="*/ 936525 w 2238203"/>
                <a:gd name="connsiteY66" fmla="*/ 287035 h 1539228"/>
                <a:gd name="connsiteX67" fmla="*/ 918968 w 2238203"/>
                <a:gd name="connsiteY67" fmla="*/ 260549 h 1539228"/>
                <a:gd name="connsiteX68" fmla="*/ 936525 w 2238203"/>
                <a:gd name="connsiteY68" fmla="*/ 234063 h 1539228"/>
                <a:gd name="connsiteX69" fmla="*/ 946012 w 2238203"/>
                <a:gd name="connsiteY69" fmla="*/ 232148 h 1539228"/>
                <a:gd name="connsiteX70" fmla="*/ 946012 w 2238203"/>
                <a:gd name="connsiteY70" fmla="*/ 231804 h 1539228"/>
                <a:gd name="connsiteX71" fmla="*/ 1054936 w 2238203"/>
                <a:gd name="connsiteY71" fmla="*/ 231804 h 1539228"/>
                <a:gd name="connsiteX72" fmla="*/ 1083681 w 2238203"/>
                <a:gd name="connsiteY72" fmla="*/ 203059 h 1539228"/>
                <a:gd name="connsiteX73" fmla="*/ 1054936 w 2238203"/>
                <a:gd name="connsiteY73" fmla="*/ 174314 h 1539228"/>
                <a:gd name="connsiteX74" fmla="*/ 946012 w 2238203"/>
                <a:gd name="connsiteY74" fmla="*/ 174314 h 1539228"/>
                <a:gd name="connsiteX75" fmla="*/ 900390 w 2238203"/>
                <a:gd name="connsiteY75" fmla="*/ 174314 h 1539228"/>
                <a:gd name="connsiteX76" fmla="*/ 871645 w 2238203"/>
                <a:gd name="connsiteY76" fmla="*/ 145569 h 1539228"/>
                <a:gd name="connsiteX77" fmla="*/ 900390 w 2238203"/>
                <a:gd name="connsiteY77" fmla="*/ 116824 h 1539228"/>
                <a:gd name="connsiteX78" fmla="*/ 946012 w 2238203"/>
                <a:gd name="connsiteY78" fmla="*/ 116824 h 1539228"/>
                <a:gd name="connsiteX79" fmla="*/ 1018368 w 2238203"/>
                <a:gd name="connsiteY79" fmla="*/ 116824 h 1539228"/>
                <a:gd name="connsiteX80" fmla="*/ 1047113 w 2238203"/>
                <a:gd name="connsiteY80" fmla="*/ 88079 h 1539228"/>
                <a:gd name="connsiteX81" fmla="*/ 1018368 w 2238203"/>
                <a:gd name="connsiteY81" fmla="*/ 59333 h 1539228"/>
                <a:gd name="connsiteX82" fmla="*/ 946012 w 2238203"/>
                <a:gd name="connsiteY82" fmla="*/ 59333 h 1539228"/>
                <a:gd name="connsiteX83" fmla="*/ 590995 w 2238203"/>
                <a:gd name="connsiteY83" fmla="*/ 79328 h 1539228"/>
                <a:gd name="connsiteX84" fmla="*/ 202515 w 2238203"/>
                <a:gd name="connsiteY84" fmla="*/ 281148 h 1539228"/>
                <a:gd name="connsiteX85" fmla="*/ 0 w 2238203"/>
                <a:gd name="connsiteY85" fmla="*/ 808579 h 153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238203" h="1539228">
                  <a:moveTo>
                    <a:pt x="0" y="808579"/>
                  </a:moveTo>
                  <a:cubicBezTo>
                    <a:pt x="0" y="941116"/>
                    <a:pt x="27941" y="1058076"/>
                    <a:pt x="83825" y="1159457"/>
                  </a:cubicBezTo>
                  <a:cubicBezTo>
                    <a:pt x="139708" y="1260839"/>
                    <a:pt x="220319" y="1341945"/>
                    <a:pt x="325656" y="1402774"/>
                  </a:cubicBezTo>
                  <a:cubicBezTo>
                    <a:pt x="430994" y="1463602"/>
                    <a:pt x="538063" y="1494017"/>
                    <a:pt x="646862" y="1494017"/>
                  </a:cubicBezTo>
                  <a:cubicBezTo>
                    <a:pt x="776433" y="1494017"/>
                    <a:pt x="915894" y="1457154"/>
                    <a:pt x="1065246" y="1383428"/>
                  </a:cubicBezTo>
                  <a:cubicBezTo>
                    <a:pt x="1214598" y="1309703"/>
                    <a:pt x="1391150" y="1174873"/>
                    <a:pt x="1594902" y="978941"/>
                  </a:cubicBezTo>
                  <a:lnTo>
                    <a:pt x="1853054" y="734026"/>
                  </a:lnTo>
                  <a:cubicBezTo>
                    <a:pt x="1853054" y="897058"/>
                    <a:pt x="1853055" y="1060089"/>
                    <a:pt x="1853055" y="1223121"/>
                  </a:cubicBezTo>
                  <a:cubicBezTo>
                    <a:pt x="1852596" y="1284414"/>
                    <a:pt x="1852138" y="1345708"/>
                    <a:pt x="1851679" y="1407001"/>
                  </a:cubicBezTo>
                  <a:lnTo>
                    <a:pt x="1851679" y="1476497"/>
                  </a:lnTo>
                  <a:cubicBezTo>
                    <a:pt x="1851679" y="1491744"/>
                    <a:pt x="1864040" y="1504105"/>
                    <a:pt x="1879288" y="1504105"/>
                  </a:cubicBezTo>
                  <a:cubicBezTo>
                    <a:pt x="1894536" y="1504105"/>
                    <a:pt x="1906897" y="1491744"/>
                    <a:pt x="1906897" y="1476497"/>
                  </a:cubicBezTo>
                  <a:lnTo>
                    <a:pt x="1906897" y="1407001"/>
                  </a:lnTo>
                  <a:lnTo>
                    <a:pt x="1906897" y="1363183"/>
                  </a:lnTo>
                  <a:cubicBezTo>
                    <a:pt x="1906897" y="1347935"/>
                    <a:pt x="1919258" y="1335574"/>
                    <a:pt x="1934506" y="1335574"/>
                  </a:cubicBezTo>
                  <a:cubicBezTo>
                    <a:pt x="1949754" y="1335574"/>
                    <a:pt x="1962115" y="1347935"/>
                    <a:pt x="1962115" y="1363183"/>
                  </a:cubicBezTo>
                  <a:lnTo>
                    <a:pt x="1962115" y="1407001"/>
                  </a:lnTo>
                  <a:lnTo>
                    <a:pt x="1962115" y="1511619"/>
                  </a:lnTo>
                  <a:cubicBezTo>
                    <a:pt x="1962115" y="1526867"/>
                    <a:pt x="1974476" y="1539228"/>
                    <a:pt x="1989723" y="1539228"/>
                  </a:cubicBezTo>
                  <a:cubicBezTo>
                    <a:pt x="2004971" y="1539228"/>
                    <a:pt x="2017332" y="1526867"/>
                    <a:pt x="2017332" y="1511619"/>
                  </a:cubicBezTo>
                  <a:lnTo>
                    <a:pt x="2017332" y="1407001"/>
                  </a:lnTo>
                  <a:lnTo>
                    <a:pt x="2017662" y="1407001"/>
                  </a:lnTo>
                  <a:lnTo>
                    <a:pt x="2019502" y="1397889"/>
                  </a:lnTo>
                  <a:cubicBezTo>
                    <a:pt x="2023693" y="1387980"/>
                    <a:pt x="2033505" y="1381027"/>
                    <a:pt x="2044941" y="1381027"/>
                  </a:cubicBezTo>
                  <a:cubicBezTo>
                    <a:pt x="2056377" y="1381027"/>
                    <a:pt x="2066189" y="1387980"/>
                    <a:pt x="2070380" y="1397889"/>
                  </a:cubicBezTo>
                  <a:lnTo>
                    <a:pt x="2072220" y="1407001"/>
                  </a:lnTo>
                  <a:lnTo>
                    <a:pt x="2072550" y="1407001"/>
                  </a:lnTo>
                  <a:lnTo>
                    <a:pt x="2072550" y="1431043"/>
                  </a:lnTo>
                  <a:cubicBezTo>
                    <a:pt x="2072550" y="1446291"/>
                    <a:pt x="2084911" y="1458652"/>
                    <a:pt x="2100159" y="1458652"/>
                  </a:cubicBezTo>
                  <a:cubicBezTo>
                    <a:pt x="2115407" y="1458652"/>
                    <a:pt x="2127768" y="1446291"/>
                    <a:pt x="2127768" y="1431043"/>
                  </a:cubicBezTo>
                  <a:lnTo>
                    <a:pt x="2127768" y="1407001"/>
                  </a:lnTo>
                  <a:lnTo>
                    <a:pt x="2127768" y="1309995"/>
                  </a:lnTo>
                  <a:cubicBezTo>
                    <a:pt x="2127768" y="1294747"/>
                    <a:pt x="2140129" y="1282387"/>
                    <a:pt x="2155377" y="1282387"/>
                  </a:cubicBezTo>
                  <a:cubicBezTo>
                    <a:pt x="2170624" y="1282387"/>
                    <a:pt x="2182985" y="1294747"/>
                    <a:pt x="2182985" y="1309995"/>
                  </a:cubicBezTo>
                  <a:lnTo>
                    <a:pt x="2182985" y="1407001"/>
                  </a:lnTo>
                  <a:lnTo>
                    <a:pt x="2182985" y="1451703"/>
                  </a:lnTo>
                  <a:cubicBezTo>
                    <a:pt x="2182985" y="1466951"/>
                    <a:pt x="2195346" y="1479312"/>
                    <a:pt x="2210594" y="1479312"/>
                  </a:cubicBezTo>
                  <a:cubicBezTo>
                    <a:pt x="2225842" y="1479312"/>
                    <a:pt x="2238203" y="1466951"/>
                    <a:pt x="2238203" y="1451703"/>
                  </a:cubicBezTo>
                  <a:lnTo>
                    <a:pt x="2238203" y="1407001"/>
                  </a:lnTo>
                  <a:lnTo>
                    <a:pt x="2238203" y="1266077"/>
                  </a:lnTo>
                  <a:lnTo>
                    <a:pt x="2238203" y="1223121"/>
                  </a:lnTo>
                  <a:cubicBezTo>
                    <a:pt x="2237907" y="815414"/>
                    <a:pt x="2237610" y="407707"/>
                    <a:pt x="2237314" y="0"/>
                  </a:cubicBezTo>
                  <a:lnTo>
                    <a:pt x="2038508" y="0"/>
                  </a:lnTo>
                  <a:lnTo>
                    <a:pt x="1350103" y="675052"/>
                  </a:lnTo>
                  <a:cubicBezTo>
                    <a:pt x="1184926" y="838251"/>
                    <a:pt x="1052141" y="946804"/>
                    <a:pt x="951749" y="1000709"/>
                  </a:cubicBezTo>
                  <a:cubicBezTo>
                    <a:pt x="851356" y="1054614"/>
                    <a:pt x="760608" y="1081568"/>
                    <a:pt x="679502" y="1081568"/>
                  </a:cubicBezTo>
                  <a:cubicBezTo>
                    <a:pt x="595430" y="1081568"/>
                    <a:pt x="525947" y="1053625"/>
                    <a:pt x="471052" y="997741"/>
                  </a:cubicBezTo>
                  <a:cubicBezTo>
                    <a:pt x="416158" y="941859"/>
                    <a:pt x="388711" y="869902"/>
                    <a:pt x="388711" y="781874"/>
                  </a:cubicBezTo>
                  <a:cubicBezTo>
                    <a:pt x="388711" y="692856"/>
                    <a:pt x="421845" y="618674"/>
                    <a:pt x="488114" y="559329"/>
                  </a:cubicBezTo>
                  <a:cubicBezTo>
                    <a:pt x="554383" y="499983"/>
                    <a:pt x="644390" y="468334"/>
                    <a:pt x="758135" y="464376"/>
                  </a:cubicBezTo>
                  <a:lnTo>
                    <a:pt x="758135" y="461765"/>
                  </a:lnTo>
                  <a:lnTo>
                    <a:pt x="799289" y="461765"/>
                  </a:lnTo>
                  <a:lnTo>
                    <a:pt x="946012" y="461765"/>
                  </a:lnTo>
                  <a:lnTo>
                    <a:pt x="992554" y="461765"/>
                  </a:lnTo>
                  <a:cubicBezTo>
                    <a:pt x="1008430" y="461765"/>
                    <a:pt x="1021299" y="448896"/>
                    <a:pt x="1021299" y="433020"/>
                  </a:cubicBezTo>
                  <a:cubicBezTo>
                    <a:pt x="1021299" y="417145"/>
                    <a:pt x="1008430" y="404275"/>
                    <a:pt x="992554" y="404275"/>
                  </a:cubicBezTo>
                  <a:lnTo>
                    <a:pt x="946012" y="404275"/>
                  </a:lnTo>
                  <a:lnTo>
                    <a:pt x="845014" y="404275"/>
                  </a:lnTo>
                  <a:cubicBezTo>
                    <a:pt x="829138" y="404275"/>
                    <a:pt x="816268" y="391405"/>
                    <a:pt x="816268" y="375530"/>
                  </a:cubicBezTo>
                  <a:cubicBezTo>
                    <a:pt x="816268" y="359654"/>
                    <a:pt x="829138" y="346785"/>
                    <a:pt x="845014" y="346785"/>
                  </a:cubicBezTo>
                  <a:lnTo>
                    <a:pt x="946012" y="346785"/>
                  </a:lnTo>
                  <a:lnTo>
                    <a:pt x="971044" y="346785"/>
                  </a:lnTo>
                  <a:cubicBezTo>
                    <a:pt x="986919" y="346785"/>
                    <a:pt x="999789" y="333915"/>
                    <a:pt x="999789" y="318039"/>
                  </a:cubicBezTo>
                  <a:cubicBezTo>
                    <a:pt x="999789" y="302164"/>
                    <a:pt x="986919" y="289294"/>
                    <a:pt x="971044" y="289294"/>
                  </a:cubicBezTo>
                  <a:lnTo>
                    <a:pt x="946012" y="289294"/>
                  </a:lnTo>
                  <a:lnTo>
                    <a:pt x="946012" y="288951"/>
                  </a:lnTo>
                  <a:lnTo>
                    <a:pt x="936525" y="287035"/>
                  </a:lnTo>
                  <a:cubicBezTo>
                    <a:pt x="926208" y="282672"/>
                    <a:pt x="918968" y="272457"/>
                    <a:pt x="918968" y="260549"/>
                  </a:cubicBezTo>
                  <a:cubicBezTo>
                    <a:pt x="918968" y="248643"/>
                    <a:pt x="926208" y="238427"/>
                    <a:pt x="936525" y="234063"/>
                  </a:cubicBezTo>
                  <a:lnTo>
                    <a:pt x="946012" y="232148"/>
                  </a:lnTo>
                  <a:lnTo>
                    <a:pt x="946012" y="231804"/>
                  </a:lnTo>
                  <a:lnTo>
                    <a:pt x="1054936" y="231804"/>
                  </a:lnTo>
                  <a:cubicBezTo>
                    <a:pt x="1070811" y="231804"/>
                    <a:pt x="1083681" y="218934"/>
                    <a:pt x="1083681" y="203059"/>
                  </a:cubicBezTo>
                  <a:cubicBezTo>
                    <a:pt x="1083681" y="187184"/>
                    <a:pt x="1070811" y="174314"/>
                    <a:pt x="1054936" y="174314"/>
                  </a:cubicBezTo>
                  <a:lnTo>
                    <a:pt x="946012" y="174314"/>
                  </a:lnTo>
                  <a:lnTo>
                    <a:pt x="900390" y="174314"/>
                  </a:lnTo>
                  <a:cubicBezTo>
                    <a:pt x="884515" y="174314"/>
                    <a:pt x="871645" y="161444"/>
                    <a:pt x="871645" y="145569"/>
                  </a:cubicBezTo>
                  <a:cubicBezTo>
                    <a:pt x="871645" y="129693"/>
                    <a:pt x="884515" y="116824"/>
                    <a:pt x="900390" y="116824"/>
                  </a:cubicBezTo>
                  <a:lnTo>
                    <a:pt x="946012" y="116824"/>
                  </a:lnTo>
                  <a:lnTo>
                    <a:pt x="1018368" y="116824"/>
                  </a:lnTo>
                  <a:cubicBezTo>
                    <a:pt x="1034244" y="116824"/>
                    <a:pt x="1047113" y="103954"/>
                    <a:pt x="1047113" y="88079"/>
                  </a:cubicBezTo>
                  <a:cubicBezTo>
                    <a:pt x="1047113" y="72203"/>
                    <a:pt x="1034244" y="59333"/>
                    <a:pt x="1018368" y="59333"/>
                  </a:cubicBezTo>
                  <a:lnTo>
                    <a:pt x="946012" y="59333"/>
                  </a:lnTo>
                  <a:lnTo>
                    <a:pt x="590995" y="79328"/>
                  </a:lnTo>
                  <a:cubicBezTo>
                    <a:pt x="433266" y="111134"/>
                    <a:pt x="303773" y="178407"/>
                    <a:pt x="202515" y="281148"/>
                  </a:cubicBezTo>
                  <a:cubicBezTo>
                    <a:pt x="67505" y="418137"/>
                    <a:pt x="0" y="593947"/>
                    <a:pt x="0" y="808579"/>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63" y="0"/>
            <a:ext cx="11760200" cy="5683250"/>
          </a:xfrm>
          <a:prstGeom prst="rect">
            <a:avLst/>
          </a:prstGeom>
        </p:spPr>
      </p:pic>
      <p:sp>
        <p:nvSpPr>
          <p:cNvPr id="2" name="文本框 1"/>
          <p:cNvSpPr txBox="1"/>
          <p:nvPr/>
        </p:nvSpPr>
        <p:spPr>
          <a:xfrm>
            <a:off x="222584" y="5889458"/>
            <a:ext cx="11514221" cy="646331"/>
          </a:xfrm>
          <a:prstGeom prst="rect">
            <a:avLst/>
          </a:prstGeom>
          <a:noFill/>
        </p:spPr>
        <p:txBody>
          <a:bodyPr wrap="square" rtlCol="0">
            <a:spAutoFit/>
          </a:bodyPr>
          <a:lstStyle/>
          <a:p>
            <a:r>
              <a:rPr lang="en-US" altLang="zh-CN" dirty="0"/>
              <a:t>This is the project schedule, and the penultimate column is the actual completion time of the project activities. There are varying degrees of delays in the mid-project code writing and testing phases.</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1073179" y="627775"/>
          <a:ext cx="7391037" cy="4599946"/>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577678" y="5126440"/>
            <a:ext cx="8064490" cy="1477328"/>
          </a:xfrm>
          <a:prstGeom prst="rect">
            <a:avLst/>
          </a:prstGeom>
          <a:noFill/>
        </p:spPr>
        <p:txBody>
          <a:bodyPr wrap="square" rtlCol="0">
            <a:spAutoFit/>
          </a:bodyPr>
          <a:lstStyle/>
          <a:p>
            <a:r>
              <a:rPr lang="en-US" altLang="zh-CN" dirty="0">
                <a:latin typeface="+mn-ea"/>
              </a:rPr>
              <a:t>	</a:t>
            </a:r>
            <a:r>
              <a:rPr lang="en-US" altLang="zh-CN" dirty="0">
                <a:latin typeface="Times New Roman" panose="02020603050405020304" pitchFamily="18" charset="0"/>
                <a:cs typeface="Times New Roman" panose="02020603050405020304" pitchFamily="18" charset="0"/>
              </a:rPr>
              <a:t>This is a graph of the planned time and actual completion time of each phase of the project. The green curve represents the project's planned time, and the orange curve represents the actual completion time of the project. Compared with the plan, there were different degrees of delays in each stage, but the project was finally completed before the stipulated time.</a:t>
            </a:r>
            <a:endParaRPr lang="zh-CN" altLang="en-US"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8642168" y="3465"/>
            <a:ext cx="3549832" cy="5931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4137671" cy="769441"/>
          </a:xfrm>
          <a:prstGeom prst="rect">
            <a:avLst/>
          </a:prstGeom>
          <a:noFill/>
        </p:spPr>
        <p:txBody>
          <a:bodyPr wrap="none" rtlCol="0">
            <a:spAutoFit/>
            <a:scene3d>
              <a:camera prst="orthographicFront"/>
              <a:lightRig rig="threePt" dir="t"/>
            </a:scene3d>
            <a:sp3d contourW="12700"/>
          </a:bodyPr>
          <a:lstStyle/>
          <a:p>
            <a:pPr algn="l"/>
            <a:r>
              <a:rPr lang="en-US" altLang="zh-CN" sz="4400" b="1" dirty="0">
                <a:solidFill>
                  <a:schemeClr val="tx1">
                    <a:lumMod val="75000"/>
                    <a:lumOff val="25000"/>
                  </a:schemeClr>
                </a:solidFill>
                <a:cs typeface="+mn-ea"/>
                <a:sym typeface="+mn-lt"/>
              </a:rPr>
              <a:t>Project Design</a:t>
            </a:r>
            <a:endParaRPr lang="zh-CN" altLang="en-US" sz="4400" b="1" dirty="0">
              <a:solidFill>
                <a:schemeClr val="tx1">
                  <a:lumMod val="75000"/>
                  <a:lumOff val="25000"/>
                </a:schemeClr>
              </a:solidFill>
              <a:cs typeface="+mn-ea"/>
              <a:sym typeface="+mn-lt"/>
            </a:endParaRPr>
          </a:p>
        </p:txBody>
      </p:sp>
      <p:grpSp>
        <p:nvGrpSpPr>
          <p:cNvPr id="16" name="组合 15"/>
          <p:cNvGrpSpPr/>
          <p:nvPr/>
        </p:nvGrpSpPr>
        <p:grpSpPr>
          <a:xfrm>
            <a:off x="1236980" y="2283460"/>
            <a:ext cx="1532890" cy="2292350"/>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sp>
        <p:nvSpPr>
          <p:cNvPr id="10" name="文本框 9"/>
          <p:cNvSpPr txBox="1"/>
          <p:nvPr/>
        </p:nvSpPr>
        <p:spPr>
          <a:xfrm>
            <a:off x="3175466" y="2285150"/>
            <a:ext cx="1463263" cy="2292208"/>
          </a:xfrm>
          <a:custGeom>
            <a:avLst/>
            <a:gdLst>
              <a:gd name="connsiteX0" fmla="*/ 718480 w 1463263"/>
              <a:gd name="connsiteY0" fmla="*/ 0 h 2292208"/>
              <a:gd name="connsiteX1" fmla="*/ 1168762 w 1463263"/>
              <a:gd name="connsiteY1" fmla="*/ 170617 h 2292208"/>
              <a:gd name="connsiteX2" fmla="*/ 1350507 w 1463263"/>
              <a:gd name="connsiteY2" fmla="*/ 575648 h 2292208"/>
              <a:gd name="connsiteX3" fmla="*/ 1271132 w 1463263"/>
              <a:gd name="connsiteY3" fmla="*/ 841218 h 2292208"/>
              <a:gd name="connsiteX4" fmla="*/ 1040428 w 1463263"/>
              <a:gd name="connsiteY4" fmla="*/ 1035574 h 2292208"/>
              <a:gd name="connsiteX5" fmla="*/ 1351248 w 1463263"/>
              <a:gd name="connsiteY5" fmla="*/ 1242540 h 2292208"/>
              <a:gd name="connsiteX6" fmla="*/ 1463263 w 1463263"/>
              <a:gd name="connsiteY6" fmla="*/ 1590451 h 2292208"/>
              <a:gd name="connsiteX7" fmla="*/ 1246652 w 1463263"/>
              <a:gd name="connsiteY7" fmla="*/ 2088209 h 2292208"/>
              <a:gd name="connsiteX8" fmla="*/ 694742 w 1463263"/>
              <a:gd name="connsiteY8" fmla="*/ 2292208 h 2292208"/>
              <a:gd name="connsiteX9" fmla="*/ 176955 w 1463263"/>
              <a:gd name="connsiteY9" fmla="*/ 2100078 h 2292208"/>
              <a:gd name="connsiteX10" fmla="*/ 21916 w 1463263"/>
              <a:gd name="connsiteY10" fmla="*/ 1873269 h 2292208"/>
              <a:gd name="connsiteX11" fmla="*/ 0 w 1463263"/>
              <a:gd name="connsiteY11" fmla="*/ 1803162 h 2292208"/>
              <a:gd name="connsiteX12" fmla="*/ 2437 w 1463263"/>
              <a:gd name="connsiteY12" fmla="*/ 1803162 h 2292208"/>
              <a:gd name="connsiteX13" fmla="*/ 4848 w 1463263"/>
              <a:gd name="connsiteY13" fmla="*/ 1528922 h 2292208"/>
              <a:gd name="connsiteX14" fmla="*/ 4848 w 1463263"/>
              <a:gd name="connsiteY14" fmla="*/ 1475604 h 2292208"/>
              <a:gd name="connsiteX15" fmla="*/ 37777 w 1463263"/>
              <a:gd name="connsiteY15" fmla="*/ 1442675 h 2292208"/>
              <a:gd name="connsiteX16" fmla="*/ 70707 w 1463263"/>
              <a:gd name="connsiteY16" fmla="*/ 1475604 h 2292208"/>
              <a:gd name="connsiteX17" fmla="*/ 70707 w 1463263"/>
              <a:gd name="connsiteY17" fmla="*/ 1528922 h 2292208"/>
              <a:gd name="connsiteX18" fmla="*/ 70707 w 1463263"/>
              <a:gd name="connsiteY18" fmla="*/ 1644622 h 2292208"/>
              <a:gd name="connsiteX19" fmla="*/ 103635 w 1463263"/>
              <a:gd name="connsiteY19" fmla="*/ 1677551 h 2292208"/>
              <a:gd name="connsiteX20" fmla="*/ 136565 w 1463263"/>
              <a:gd name="connsiteY20" fmla="*/ 1644622 h 2292208"/>
              <a:gd name="connsiteX21" fmla="*/ 136565 w 1463263"/>
              <a:gd name="connsiteY21" fmla="*/ 1528922 h 2292208"/>
              <a:gd name="connsiteX22" fmla="*/ 136565 w 1463263"/>
              <a:gd name="connsiteY22" fmla="*/ 1500246 h 2292208"/>
              <a:gd name="connsiteX23" fmla="*/ 169495 w 1463263"/>
              <a:gd name="connsiteY23" fmla="*/ 1467316 h 2292208"/>
              <a:gd name="connsiteX24" fmla="*/ 202424 w 1463263"/>
              <a:gd name="connsiteY24" fmla="*/ 1500246 h 2292208"/>
              <a:gd name="connsiteX25" fmla="*/ 202424 w 1463263"/>
              <a:gd name="connsiteY25" fmla="*/ 1528922 h 2292208"/>
              <a:gd name="connsiteX26" fmla="*/ 202818 w 1463263"/>
              <a:gd name="connsiteY26" fmla="*/ 1528922 h 2292208"/>
              <a:gd name="connsiteX27" fmla="*/ 205012 w 1463263"/>
              <a:gd name="connsiteY27" fmla="*/ 1539790 h 2292208"/>
              <a:gd name="connsiteX28" fmla="*/ 235354 w 1463263"/>
              <a:gd name="connsiteY28" fmla="*/ 1559902 h 2292208"/>
              <a:gd name="connsiteX29" fmla="*/ 265695 w 1463263"/>
              <a:gd name="connsiteY29" fmla="*/ 1539790 h 2292208"/>
              <a:gd name="connsiteX30" fmla="*/ 267890 w 1463263"/>
              <a:gd name="connsiteY30" fmla="*/ 1528922 h 2292208"/>
              <a:gd name="connsiteX31" fmla="*/ 268283 w 1463263"/>
              <a:gd name="connsiteY31" fmla="*/ 1528922 h 2292208"/>
              <a:gd name="connsiteX32" fmla="*/ 268283 w 1463263"/>
              <a:gd name="connsiteY32" fmla="*/ 1404142 h 2292208"/>
              <a:gd name="connsiteX33" fmla="*/ 301213 w 1463263"/>
              <a:gd name="connsiteY33" fmla="*/ 1371212 h 2292208"/>
              <a:gd name="connsiteX34" fmla="*/ 334143 w 1463263"/>
              <a:gd name="connsiteY34" fmla="*/ 1404142 h 2292208"/>
              <a:gd name="connsiteX35" fmla="*/ 334143 w 1463263"/>
              <a:gd name="connsiteY35" fmla="*/ 1528922 h 2292208"/>
              <a:gd name="connsiteX36" fmla="*/ 334143 w 1463263"/>
              <a:gd name="connsiteY36" fmla="*/ 1581185 h 2292208"/>
              <a:gd name="connsiteX37" fmla="*/ 367071 w 1463263"/>
              <a:gd name="connsiteY37" fmla="*/ 1614114 h 2292208"/>
              <a:gd name="connsiteX38" fmla="*/ 400001 w 1463263"/>
              <a:gd name="connsiteY38" fmla="*/ 1581185 h 2292208"/>
              <a:gd name="connsiteX39" fmla="*/ 400001 w 1463263"/>
              <a:gd name="connsiteY39" fmla="*/ 1528922 h 2292208"/>
              <a:gd name="connsiteX40" fmla="*/ 400001 w 1463263"/>
              <a:gd name="connsiteY40" fmla="*/ 1446032 h 2292208"/>
              <a:gd name="connsiteX41" fmla="*/ 432930 w 1463263"/>
              <a:gd name="connsiteY41" fmla="*/ 1413104 h 2292208"/>
              <a:gd name="connsiteX42" fmla="*/ 465860 w 1463263"/>
              <a:gd name="connsiteY42" fmla="*/ 1446032 h 2292208"/>
              <a:gd name="connsiteX43" fmla="*/ 466044 w 1463263"/>
              <a:gd name="connsiteY43" fmla="*/ 1805888 h 2292208"/>
              <a:gd name="connsiteX44" fmla="*/ 486292 w 1463263"/>
              <a:gd name="connsiteY44" fmla="*/ 1828574 h 2292208"/>
              <a:gd name="connsiteX45" fmla="*/ 716996 w 1463263"/>
              <a:gd name="connsiteY45" fmla="*/ 1910915 h 2292208"/>
              <a:gd name="connsiteX46" fmla="*/ 958086 w 1463263"/>
              <a:gd name="connsiteY46" fmla="*/ 1817447 h 2292208"/>
              <a:gd name="connsiteX47" fmla="*/ 1053781 w 1463263"/>
              <a:gd name="connsiteY47" fmla="*/ 1588968 h 2292208"/>
              <a:gd name="connsiteX48" fmla="*/ 924705 w 1463263"/>
              <a:gd name="connsiteY48" fmla="*/ 1338234 h 2292208"/>
              <a:gd name="connsiteX49" fmla="*/ 552313 w 1463263"/>
              <a:gd name="connsiteY49" fmla="*/ 1232896 h 2292208"/>
              <a:gd name="connsiteX50" fmla="*/ 552313 w 1463263"/>
              <a:gd name="connsiteY50" fmla="*/ 876825 h 2292208"/>
              <a:gd name="connsiteX51" fmla="*/ 775600 w 1463263"/>
              <a:gd name="connsiteY51" fmla="*/ 830091 h 2292208"/>
              <a:gd name="connsiteX52" fmla="*/ 889839 w 1463263"/>
              <a:gd name="connsiteY52" fmla="*/ 734397 h 2292208"/>
              <a:gd name="connsiteX53" fmla="*/ 930639 w 1463263"/>
              <a:gd name="connsiteY53" fmla="*/ 605321 h 2292208"/>
              <a:gd name="connsiteX54" fmla="*/ 868327 w 1463263"/>
              <a:gd name="connsiteY54" fmla="*/ 457699 h 2292208"/>
              <a:gd name="connsiteX55" fmla="*/ 705127 w 1463263"/>
              <a:gd name="connsiteY55" fmla="*/ 399096 h 2292208"/>
              <a:gd name="connsiteX56" fmla="*/ 543412 w 1463263"/>
              <a:gd name="connsiteY56" fmla="*/ 453249 h 2292208"/>
              <a:gd name="connsiteX57" fmla="*/ 444008 w 1463263"/>
              <a:gd name="connsiteY57" fmla="*/ 593452 h 2292208"/>
              <a:gd name="connsiteX58" fmla="*/ 441417 w 1463263"/>
              <a:gd name="connsiteY58" fmla="*/ 593452 h 2292208"/>
              <a:gd name="connsiteX59" fmla="*/ 439338 w 1463263"/>
              <a:gd name="connsiteY59" fmla="*/ 829925 h 2292208"/>
              <a:gd name="connsiteX60" fmla="*/ 439338 w 1463263"/>
              <a:gd name="connsiteY60" fmla="*/ 875382 h 2292208"/>
              <a:gd name="connsiteX61" fmla="*/ 411264 w 1463263"/>
              <a:gd name="connsiteY61" fmla="*/ 903456 h 2292208"/>
              <a:gd name="connsiteX62" fmla="*/ 383190 w 1463263"/>
              <a:gd name="connsiteY62" fmla="*/ 875382 h 2292208"/>
              <a:gd name="connsiteX63" fmla="*/ 383190 w 1463263"/>
              <a:gd name="connsiteY63" fmla="*/ 829925 h 2292208"/>
              <a:gd name="connsiteX64" fmla="*/ 383190 w 1463263"/>
              <a:gd name="connsiteY64" fmla="*/ 731286 h 2292208"/>
              <a:gd name="connsiteX65" fmla="*/ 355117 w 1463263"/>
              <a:gd name="connsiteY65" fmla="*/ 703212 h 2292208"/>
              <a:gd name="connsiteX66" fmla="*/ 327043 w 1463263"/>
              <a:gd name="connsiteY66" fmla="*/ 731286 h 2292208"/>
              <a:gd name="connsiteX67" fmla="*/ 327043 w 1463263"/>
              <a:gd name="connsiteY67" fmla="*/ 829925 h 2292208"/>
              <a:gd name="connsiteX68" fmla="*/ 327043 w 1463263"/>
              <a:gd name="connsiteY68" fmla="*/ 854374 h 2292208"/>
              <a:gd name="connsiteX69" fmla="*/ 298969 w 1463263"/>
              <a:gd name="connsiteY69" fmla="*/ 882448 h 2292208"/>
              <a:gd name="connsiteX70" fmla="*/ 270895 w 1463263"/>
              <a:gd name="connsiteY70" fmla="*/ 854374 h 2292208"/>
              <a:gd name="connsiteX71" fmla="*/ 270895 w 1463263"/>
              <a:gd name="connsiteY71" fmla="*/ 829925 h 2292208"/>
              <a:gd name="connsiteX72" fmla="*/ 270559 w 1463263"/>
              <a:gd name="connsiteY72" fmla="*/ 829925 h 2292208"/>
              <a:gd name="connsiteX73" fmla="*/ 268688 w 1463263"/>
              <a:gd name="connsiteY73" fmla="*/ 820660 h 2292208"/>
              <a:gd name="connsiteX74" fmla="*/ 242820 w 1463263"/>
              <a:gd name="connsiteY74" fmla="*/ 803514 h 2292208"/>
              <a:gd name="connsiteX75" fmla="*/ 216953 w 1463263"/>
              <a:gd name="connsiteY75" fmla="*/ 820660 h 2292208"/>
              <a:gd name="connsiteX76" fmla="*/ 215082 w 1463263"/>
              <a:gd name="connsiteY76" fmla="*/ 829925 h 2292208"/>
              <a:gd name="connsiteX77" fmla="*/ 214746 w 1463263"/>
              <a:gd name="connsiteY77" fmla="*/ 829925 h 2292208"/>
              <a:gd name="connsiteX78" fmla="*/ 214746 w 1463263"/>
              <a:gd name="connsiteY78" fmla="*/ 936307 h 2292208"/>
              <a:gd name="connsiteX79" fmla="*/ 186672 w 1463263"/>
              <a:gd name="connsiteY79" fmla="*/ 964381 h 2292208"/>
              <a:gd name="connsiteX80" fmla="*/ 158598 w 1463263"/>
              <a:gd name="connsiteY80" fmla="*/ 936307 h 2292208"/>
              <a:gd name="connsiteX81" fmla="*/ 158598 w 1463263"/>
              <a:gd name="connsiteY81" fmla="*/ 829925 h 2292208"/>
              <a:gd name="connsiteX82" fmla="*/ 158598 w 1463263"/>
              <a:gd name="connsiteY82" fmla="*/ 785369 h 2292208"/>
              <a:gd name="connsiteX83" fmla="*/ 130525 w 1463263"/>
              <a:gd name="connsiteY83" fmla="*/ 757295 h 2292208"/>
              <a:gd name="connsiteX84" fmla="*/ 102451 w 1463263"/>
              <a:gd name="connsiteY84" fmla="*/ 785369 h 2292208"/>
              <a:gd name="connsiteX85" fmla="*/ 102451 w 1463263"/>
              <a:gd name="connsiteY85" fmla="*/ 829925 h 2292208"/>
              <a:gd name="connsiteX86" fmla="*/ 102451 w 1463263"/>
              <a:gd name="connsiteY86" fmla="*/ 900593 h 2292208"/>
              <a:gd name="connsiteX87" fmla="*/ 74377 w 1463263"/>
              <a:gd name="connsiteY87" fmla="*/ 928666 h 2292208"/>
              <a:gd name="connsiteX88" fmla="*/ 46303 w 1463263"/>
              <a:gd name="connsiteY88" fmla="*/ 900593 h 2292208"/>
              <a:gd name="connsiteX89" fmla="*/ 46145 w 1463263"/>
              <a:gd name="connsiteY89" fmla="*/ 593452 h 2292208"/>
              <a:gd name="connsiteX90" fmla="*/ 44912 w 1463263"/>
              <a:gd name="connsiteY90" fmla="*/ 593452 h 2292208"/>
              <a:gd name="connsiteX91" fmla="*/ 218497 w 1463263"/>
              <a:gd name="connsiteY91" fmla="*/ 204741 h 2292208"/>
              <a:gd name="connsiteX92" fmla="*/ 718480 w 1463263"/>
              <a:gd name="connsiteY92" fmla="*/ 0 h 229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463263" h="2292208">
                <a:moveTo>
                  <a:pt x="718480" y="0"/>
                </a:moveTo>
                <a:cubicBezTo>
                  <a:pt x="897505" y="0"/>
                  <a:pt x="1047599" y="56872"/>
                  <a:pt x="1168762" y="170617"/>
                </a:cubicBezTo>
                <a:cubicBezTo>
                  <a:pt x="1289925" y="284362"/>
                  <a:pt x="1350507" y="419372"/>
                  <a:pt x="1350507" y="575648"/>
                </a:cubicBezTo>
                <a:cubicBezTo>
                  <a:pt x="1350507" y="672579"/>
                  <a:pt x="1324049" y="761102"/>
                  <a:pt x="1271132" y="841218"/>
                </a:cubicBezTo>
                <a:cubicBezTo>
                  <a:pt x="1218216" y="921334"/>
                  <a:pt x="1141315" y="986119"/>
                  <a:pt x="1040428" y="1035574"/>
                </a:cubicBezTo>
                <a:cubicBezTo>
                  <a:pt x="1172965" y="1075137"/>
                  <a:pt x="1276572" y="1144126"/>
                  <a:pt x="1351248" y="1242540"/>
                </a:cubicBezTo>
                <a:cubicBezTo>
                  <a:pt x="1425925" y="1340954"/>
                  <a:pt x="1463263" y="1456925"/>
                  <a:pt x="1463263" y="1590451"/>
                </a:cubicBezTo>
                <a:cubicBezTo>
                  <a:pt x="1463263" y="1786290"/>
                  <a:pt x="1391059" y="1952210"/>
                  <a:pt x="1246652" y="2088209"/>
                </a:cubicBezTo>
                <a:cubicBezTo>
                  <a:pt x="1102246" y="2224209"/>
                  <a:pt x="918276" y="2292208"/>
                  <a:pt x="694742" y="2292208"/>
                </a:cubicBezTo>
                <a:cubicBezTo>
                  <a:pt x="483077" y="2292208"/>
                  <a:pt x="310482" y="2228165"/>
                  <a:pt x="176955" y="2100078"/>
                </a:cubicBezTo>
                <a:cubicBezTo>
                  <a:pt x="110192" y="2036035"/>
                  <a:pt x="58512" y="1960432"/>
                  <a:pt x="21916" y="1873269"/>
                </a:cubicBezTo>
                <a:lnTo>
                  <a:pt x="0" y="1803162"/>
                </a:lnTo>
                <a:lnTo>
                  <a:pt x="2437" y="1803162"/>
                </a:lnTo>
                <a:lnTo>
                  <a:pt x="4848" y="1528922"/>
                </a:lnTo>
                <a:lnTo>
                  <a:pt x="4848" y="1475604"/>
                </a:lnTo>
                <a:cubicBezTo>
                  <a:pt x="4848" y="1457418"/>
                  <a:pt x="19591" y="1442675"/>
                  <a:pt x="37777" y="1442675"/>
                </a:cubicBezTo>
                <a:cubicBezTo>
                  <a:pt x="55964" y="1442675"/>
                  <a:pt x="70707" y="1457418"/>
                  <a:pt x="70707" y="1475604"/>
                </a:cubicBezTo>
                <a:lnTo>
                  <a:pt x="70707" y="1528922"/>
                </a:lnTo>
                <a:lnTo>
                  <a:pt x="70707" y="1644622"/>
                </a:lnTo>
                <a:cubicBezTo>
                  <a:pt x="70707" y="1662808"/>
                  <a:pt x="85450" y="1677551"/>
                  <a:pt x="103635" y="1677551"/>
                </a:cubicBezTo>
                <a:cubicBezTo>
                  <a:pt x="121822" y="1677551"/>
                  <a:pt x="136565" y="1662808"/>
                  <a:pt x="136565" y="1644622"/>
                </a:cubicBezTo>
                <a:lnTo>
                  <a:pt x="136565" y="1528922"/>
                </a:lnTo>
                <a:lnTo>
                  <a:pt x="136565" y="1500246"/>
                </a:lnTo>
                <a:cubicBezTo>
                  <a:pt x="136565" y="1482059"/>
                  <a:pt x="151308" y="1467316"/>
                  <a:pt x="169495" y="1467316"/>
                </a:cubicBezTo>
                <a:cubicBezTo>
                  <a:pt x="187681" y="1467316"/>
                  <a:pt x="202424" y="1482059"/>
                  <a:pt x="202424" y="1500246"/>
                </a:cubicBezTo>
                <a:lnTo>
                  <a:pt x="202424" y="1528922"/>
                </a:lnTo>
                <a:lnTo>
                  <a:pt x="202818" y="1528922"/>
                </a:lnTo>
                <a:lnTo>
                  <a:pt x="205012" y="1539790"/>
                </a:lnTo>
                <a:cubicBezTo>
                  <a:pt x="210011" y="1551609"/>
                  <a:pt x="221714" y="1559902"/>
                  <a:pt x="235354" y="1559902"/>
                </a:cubicBezTo>
                <a:cubicBezTo>
                  <a:pt x="248994" y="1559902"/>
                  <a:pt x="260697" y="1551609"/>
                  <a:pt x="265695" y="1539790"/>
                </a:cubicBezTo>
                <a:lnTo>
                  <a:pt x="267890" y="1528922"/>
                </a:lnTo>
                <a:lnTo>
                  <a:pt x="268283" y="1528922"/>
                </a:lnTo>
                <a:lnTo>
                  <a:pt x="268283" y="1404142"/>
                </a:lnTo>
                <a:cubicBezTo>
                  <a:pt x="268283" y="1385955"/>
                  <a:pt x="283027" y="1371212"/>
                  <a:pt x="301213" y="1371212"/>
                </a:cubicBezTo>
                <a:cubicBezTo>
                  <a:pt x="319398" y="1371212"/>
                  <a:pt x="334143" y="1385955"/>
                  <a:pt x="334143" y="1404142"/>
                </a:cubicBezTo>
                <a:lnTo>
                  <a:pt x="334143" y="1528922"/>
                </a:lnTo>
                <a:lnTo>
                  <a:pt x="334143" y="1581185"/>
                </a:lnTo>
                <a:cubicBezTo>
                  <a:pt x="334143" y="1599371"/>
                  <a:pt x="348886" y="1614114"/>
                  <a:pt x="367071" y="1614114"/>
                </a:cubicBezTo>
                <a:cubicBezTo>
                  <a:pt x="385258" y="1614114"/>
                  <a:pt x="400001" y="1599371"/>
                  <a:pt x="400001" y="1581185"/>
                </a:cubicBezTo>
                <a:lnTo>
                  <a:pt x="400001" y="1528922"/>
                </a:lnTo>
                <a:lnTo>
                  <a:pt x="400001" y="1446032"/>
                </a:lnTo>
                <a:cubicBezTo>
                  <a:pt x="400001" y="1427847"/>
                  <a:pt x="414744" y="1413104"/>
                  <a:pt x="432930" y="1413104"/>
                </a:cubicBezTo>
                <a:cubicBezTo>
                  <a:pt x="451117" y="1413104"/>
                  <a:pt x="465860" y="1427847"/>
                  <a:pt x="465860" y="1446032"/>
                </a:cubicBezTo>
                <a:lnTo>
                  <a:pt x="466044" y="1805888"/>
                </a:lnTo>
                <a:lnTo>
                  <a:pt x="486292" y="1828574"/>
                </a:lnTo>
                <a:cubicBezTo>
                  <a:pt x="547121" y="1883468"/>
                  <a:pt x="624022" y="1910915"/>
                  <a:pt x="716996" y="1910915"/>
                </a:cubicBezTo>
                <a:cubicBezTo>
                  <a:pt x="813927" y="1910915"/>
                  <a:pt x="894290" y="1879759"/>
                  <a:pt x="958086" y="1817447"/>
                </a:cubicBezTo>
                <a:cubicBezTo>
                  <a:pt x="1021882" y="1755134"/>
                  <a:pt x="1053781" y="1678975"/>
                  <a:pt x="1053781" y="1588968"/>
                </a:cubicBezTo>
                <a:cubicBezTo>
                  <a:pt x="1053781" y="1490059"/>
                  <a:pt x="1010755" y="1406481"/>
                  <a:pt x="924705" y="1338234"/>
                </a:cubicBezTo>
                <a:cubicBezTo>
                  <a:pt x="838654" y="1269987"/>
                  <a:pt x="714524" y="1234875"/>
                  <a:pt x="552313" y="1232896"/>
                </a:cubicBezTo>
                <a:lnTo>
                  <a:pt x="552313" y="876825"/>
                </a:lnTo>
                <a:cubicBezTo>
                  <a:pt x="652211" y="868913"/>
                  <a:pt x="726640" y="853334"/>
                  <a:pt x="775600" y="830091"/>
                </a:cubicBezTo>
                <a:cubicBezTo>
                  <a:pt x="824560" y="806847"/>
                  <a:pt x="862639" y="774949"/>
                  <a:pt x="889839" y="734397"/>
                </a:cubicBezTo>
                <a:cubicBezTo>
                  <a:pt x="917039" y="693844"/>
                  <a:pt x="930639" y="650819"/>
                  <a:pt x="930639" y="605321"/>
                </a:cubicBezTo>
                <a:cubicBezTo>
                  <a:pt x="930639" y="545976"/>
                  <a:pt x="909868" y="496768"/>
                  <a:pt x="868327" y="457699"/>
                </a:cubicBezTo>
                <a:cubicBezTo>
                  <a:pt x="826785" y="418630"/>
                  <a:pt x="772385" y="399096"/>
                  <a:pt x="705127" y="399096"/>
                </a:cubicBezTo>
                <a:cubicBezTo>
                  <a:pt x="645782" y="399096"/>
                  <a:pt x="591877" y="417147"/>
                  <a:pt x="543412" y="453249"/>
                </a:cubicBezTo>
                <a:cubicBezTo>
                  <a:pt x="494946" y="489350"/>
                  <a:pt x="461812" y="536085"/>
                  <a:pt x="444008" y="593452"/>
                </a:cubicBezTo>
                <a:lnTo>
                  <a:pt x="441417" y="593452"/>
                </a:lnTo>
                <a:lnTo>
                  <a:pt x="439338" y="829925"/>
                </a:lnTo>
                <a:lnTo>
                  <a:pt x="439338" y="875382"/>
                </a:lnTo>
                <a:cubicBezTo>
                  <a:pt x="439338" y="890886"/>
                  <a:pt x="426769" y="903456"/>
                  <a:pt x="411264" y="903456"/>
                </a:cubicBezTo>
                <a:cubicBezTo>
                  <a:pt x="395759" y="903456"/>
                  <a:pt x="383190" y="890886"/>
                  <a:pt x="383190" y="875382"/>
                </a:cubicBezTo>
                <a:lnTo>
                  <a:pt x="383190" y="829925"/>
                </a:lnTo>
                <a:lnTo>
                  <a:pt x="383190" y="731286"/>
                </a:lnTo>
                <a:cubicBezTo>
                  <a:pt x="383190" y="715781"/>
                  <a:pt x="370621" y="703212"/>
                  <a:pt x="355117" y="703212"/>
                </a:cubicBezTo>
                <a:cubicBezTo>
                  <a:pt x="339612" y="703212"/>
                  <a:pt x="327043" y="715781"/>
                  <a:pt x="327043" y="731286"/>
                </a:cubicBezTo>
                <a:lnTo>
                  <a:pt x="327043" y="829925"/>
                </a:lnTo>
                <a:lnTo>
                  <a:pt x="327043" y="854374"/>
                </a:lnTo>
                <a:cubicBezTo>
                  <a:pt x="327043" y="869878"/>
                  <a:pt x="314473" y="882448"/>
                  <a:pt x="298969" y="882448"/>
                </a:cubicBezTo>
                <a:cubicBezTo>
                  <a:pt x="283464" y="882448"/>
                  <a:pt x="270895" y="869878"/>
                  <a:pt x="270895" y="854374"/>
                </a:cubicBezTo>
                <a:lnTo>
                  <a:pt x="270895" y="829925"/>
                </a:lnTo>
                <a:lnTo>
                  <a:pt x="270559" y="829925"/>
                </a:lnTo>
                <a:lnTo>
                  <a:pt x="268688" y="820660"/>
                </a:lnTo>
                <a:cubicBezTo>
                  <a:pt x="264426" y="810584"/>
                  <a:pt x="254449" y="803514"/>
                  <a:pt x="242820" y="803514"/>
                </a:cubicBezTo>
                <a:cubicBezTo>
                  <a:pt x="231192" y="803514"/>
                  <a:pt x="221214" y="810584"/>
                  <a:pt x="216953" y="820660"/>
                </a:cubicBezTo>
                <a:lnTo>
                  <a:pt x="215082" y="829925"/>
                </a:lnTo>
                <a:lnTo>
                  <a:pt x="214746" y="829925"/>
                </a:lnTo>
                <a:lnTo>
                  <a:pt x="214746" y="936307"/>
                </a:lnTo>
                <a:cubicBezTo>
                  <a:pt x="214746" y="951812"/>
                  <a:pt x="202177" y="964381"/>
                  <a:pt x="186672" y="964381"/>
                </a:cubicBezTo>
                <a:cubicBezTo>
                  <a:pt x="171168" y="964381"/>
                  <a:pt x="158598" y="951812"/>
                  <a:pt x="158598" y="936307"/>
                </a:cubicBezTo>
                <a:lnTo>
                  <a:pt x="158598" y="829925"/>
                </a:lnTo>
                <a:lnTo>
                  <a:pt x="158598" y="785369"/>
                </a:lnTo>
                <a:cubicBezTo>
                  <a:pt x="158598" y="769864"/>
                  <a:pt x="146029" y="757295"/>
                  <a:pt x="130525" y="757295"/>
                </a:cubicBezTo>
                <a:cubicBezTo>
                  <a:pt x="115020" y="757295"/>
                  <a:pt x="102451" y="769864"/>
                  <a:pt x="102451" y="785369"/>
                </a:cubicBezTo>
                <a:lnTo>
                  <a:pt x="102451" y="829925"/>
                </a:lnTo>
                <a:lnTo>
                  <a:pt x="102451" y="900593"/>
                </a:lnTo>
                <a:cubicBezTo>
                  <a:pt x="102451" y="916097"/>
                  <a:pt x="89882" y="928666"/>
                  <a:pt x="74377" y="928666"/>
                </a:cubicBezTo>
                <a:cubicBezTo>
                  <a:pt x="58872" y="928666"/>
                  <a:pt x="46303" y="916097"/>
                  <a:pt x="46303" y="900593"/>
                </a:cubicBezTo>
                <a:lnTo>
                  <a:pt x="46145" y="593452"/>
                </a:lnTo>
                <a:lnTo>
                  <a:pt x="44912" y="593452"/>
                </a:lnTo>
                <a:cubicBezTo>
                  <a:pt x="65683" y="432231"/>
                  <a:pt x="123544" y="302660"/>
                  <a:pt x="218497" y="204741"/>
                </a:cubicBezTo>
                <a:cubicBezTo>
                  <a:pt x="351034" y="68247"/>
                  <a:pt x="517695" y="0"/>
                  <a:pt x="718480" y="0"/>
                </a:cubicBezTo>
                <a:close/>
              </a:path>
            </a:pathLst>
          </a:custGeom>
          <a:solidFill>
            <a:srgbClr val="37AB9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3900" b="1"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grpSp>
        <p:nvGrpSpPr>
          <p:cNvPr id="14" name="组合 13"/>
          <p:cNvGrpSpPr/>
          <p:nvPr/>
        </p:nvGrpSpPr>
        <p:grpSpPr>
          <a:xfrm>
            <a:off x="-158751" y="255366"/>
            <a:ext cx="3716862" cy="514886"/>
            <a:chOff x="-158751" y="255365"/>
            <a:chExt cx="5986240" cy="798246"/>
          </a:xfrm>
        </p:grpSpPr>
        <p:grpSp>
          <p:nvGrpSpPr>
            <p:cNvPr id="15" name="组合 14"/>
            <p:cNvGrpSpPr/>
            <p:nvPr/>
          </p:nvGrpSpPr>
          <p:grpSpPr>
            <a:xfrm rot="5400000">
              <a:off x="433600" y="-336986"/>
              <a:ext cx="788563" cy="1973265"/>
              <a:chOff x="998435" y="608805"/>
              <a:chExt cx="1414431" cy="3539410"/>
            </a:xfrm>
          </p:grpSpPr>
          <p:grpSp>
            <p:nvGrpSpPr>
              <p:cNvPr id="25" name="组合 24"/>
              <p:cNvGrpSpPr/>
              <p:nvPr/>
            </p:nvGrpSpPr>
            <p:grpSpPr>
              <a:xfrm>
                <a:off x="1513847" y="608805"/>
                <a:ext cx="374943" cy="2281237"/>
                <a:chOff x="3378207" y="1563846"/>
                <a:chExt cx="232791" cy="1416352"/>
              </a:xfrm>
            </p:grpSpPr>
            <p:sp>
              <p:nvSpPr>
                <p:cNvPr id="31" name="圆角矩形 3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p:cNvGrpSpPr/>
              <p:nvPr/>
            </p:nvGrpSpPr>
            <p:grpSpPr>
              <a:xfrm>
                <a:off x="2212348" y="1293810"/>
                <a:ext cx="200518" cy="1219995"/>
                <a:chOff x="3378207" y="1563846"/>
                <a:chExt cx="232791" cy="1416352"/>
              </a:xfrm>
              <a:solidFill>
                <a:srgbClr val="FF9409"/>
              </a:solidFill>
            </p:grpSpPr>
            <p:sp>
              <p:nvSpPr>
                <p:cNvPr id="29" name="圆角矩形 2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圆角矩形 2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圆角矩形 2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框 22"/>
            <p:cNvSpPr txBox="1"/>
            <p:nvPr/>
          </p:nvSpPr>
          <p:spPr>
            <a:xfrm>
              <a:off x="2060218" y="337875"/>
              <a:ext cx="3767271" cy="715736"/>
            </a:xfrm>
            <a:prstGeom prst="rect">
              <a:avLst/>
            </a:prstGeom>
            <a:noFill/>
          </p:spPr>
          <p:txBody>
            <a:bodyPr wrap="none" rtlCol="0">
              <a:spAutoFit/>
              <a:scene3d>
                <a:camera prst="orthographicFront"/>
                <a:lightRig rig="threePt" dir="t"/>
              </a:scene3d>
              <a:sp3d contourW="12700"/>
            </a:bodyPr>
            <a:lstStyle/>
            <a:p>
              <a:r>
                <a:rPr lang="it-IT" altLang="zh-CN" sz="2400" b="1" dirty="0">
                  <a:solidFill>
                    <a:schemeClr val="tx1">
                      <a:lumMod val="75000"/>
                      <a:lumOff val="25000"/>
                    </a:schemeClr>
                  </a:solidFill>
                  <a:cs typeface="+mn-ea"/>
                  <a:sym typeface="+mn-lt"/>
                </a:rPr>
                <a:t>Project Design</a:t>
              </a:r>
              <a:endParaRPr lang="en-US" altLang="zh-CN" sz="2400" b="1" dirty="0">
                <a:solidFill>
                  <a:schemeClr val="tx1">
                    <a:lumMod val="75000"/>
                    <a:lumOff val="25000"/>
                  </a:schemeClr>
                </a:solidFill>
                <a:cs typeface="+mn-ea"/>
                <a:sym typeface="+mn-lt"/>
              </a:endParaRPr>
            </a:p>
          </p:txBody>
        </p:sp>
      </p:grpSp>
      <p:sp>
        <p:nvSpPr>
          <p:cNvPr id="7" name="文本框 6"/>
          <p:cNvSpPr txBox="1"/>
          <p:nvPr/>
        </p:nvSpPr>
        <p:spPr>
          <a:xfrm>
            <a:off x="25408" y="3914887"/>
            <a:ext cx="11633736" cy="2943113"/>
          </a:xfrm>
          <a:prstGeom prst="rect">
            <a:avLst/>
          </a:prstGeom>
          <a:noFill/>
        </p:spPr>
        <p:style>
          <a:lnRef idx="3">
            <a:schemeClr val="lt1"/>
          </a:lnRef>
          <a:fillRef idx="1">
            <a:schemeClr val="accent3"/>
          </a:fillRef>
          <a:effectRef idx="1">
            <a:schemeClr val="accent3"/>
          </a:effectRef>
          <a:fontRef idx="minor">
            <a:schemeClr val="lt1"/>
          </a:fontRef>
        </p:style>
        <p:txBody>
          <a:bodyPr wrap="square" lIns="360045" tIns="360045" rIns="360045" bIns="360045" rtlCol="0">
            <a:spAutoFit/>
          </a:bodyPr>
          <a:lstStyle/>
          <a:p>
            <a:pPr algn="just"/>
            <a:r>
              <a:rPr lang="en-US" altLang="zh-CN" kern="100" dirty="0">
                <a:solidFill>
                  <a:schemeClr val="tx1"/>
                </a:solidFill>
                <a:latin typeface="Calibri" panose="020F0502020204030204" pitchFamily="34" charset="0"/>
                <a:ea typeface="宋体" panose="02010600030101010101" pitchFamily="2" charset="-122"/>
                <a:cs typeface="Times New Roman" panose="02020603050405020304" pitchFamily="18" charset="0"/>
              </a:rPr>
              <a:t>The specific plan is as follows:</a:t>
            </a:r>
          </a:p>
          <a:p>
            <a:pPr algn="just"/>
            <a:r>
              <a:rPr lang="en-US" altLang="zh-CN" kern="100" dirty="0">
                <a:solidFill>
                  <a:schemeClr val="tx1"/>
                </a:solidFill>
                <a:latin typeface="Calibri" panose="020F0502020204030204" pitchFamily="34" charset="0"/>
                <a:ea typeface="宋体" panose="02010600030101010101" pitchFamily="2" charset="-122"/>
                <a:cs typeface="Times New Roman" panose="02020603050405020304" pitchFamily="18" charset="0"/>
              </a:rPr>
              <a:t>(1) Collect image samples for target exercises and perform pose prediction on them.</a:t>
            </a:r>
          </a:p>
          <a:p>
            <a:pPr algn="just"/>
            <a:r>
              <a:rPr lang="en-US" altLang="zh-CN" kern="100" dirty="0">
                <a:solidFill>
                  <a:schemeClr val="tx1"/>
                </a:solidFill>
                <a:latin typeface="Calibri" panose="020F0502020204030204" pitchFamily="34" charset="0"/>
                <a:ea typeface="宋体" panose="02010600030101010101" pitchFamily="2" charset="-122"/>
                <a:cs typeface="Times New Roman" panose="02020603050405020304" pitchFamily="18" charset="0"/>
              </a:rPr>
              <a:t>(2) Convert the obtained pose flags into data suitable for a K-NN classifier, and use these data to form a training set.</a:t>
            </a:r>
          </a:p>
          <a:p>
            <a:pPr algn="just"/>
            <a:r>
              <a:rPr lang="en-US" altLang="zh-CN" kern="100" dirty="0">
                <a:solidFill>
                  <a:schemeClr val="tx1"/>
                </a:solidFill>
                <a:latin typeface="Calibri" panose="020F0502020204030204" pitchFamily="34" charset="0"/>
                <a:ea typeface="宋体" panose="02010600030101010101" pitchFamily="2" charset="-122"/>
                <a:cs typeface="Times New Roman" panose="02020603050405020304" pitchFamily="18" charset="0"/>
              </a:rPr>
              <a:t>(3) Perform the classification itself, followed by repeated counting.</a:t>
            </a:r>
          </a:p>
          <a:p>
            <a:pPr algn="just"/>
            <a:r>
              <a:rPr lang="en-US" altLang="zh-CN" kern="100" dirty="0">
                <a:solidFill>
                  <a:schemeClr val="tx1"/>
                </a:solidFill>
                <a:latin typeface="Calibri" panose="020F0502020204030204" pitchFamily="34" charset="0"/>
                <a:ea typeface="宋体" panose="02010600030101010101" pitchFamily="2" charset="-122"/>
                <a:cs typeface="Times New Roman" panose="02020603050405020304" pitchFamily="18" charset="0"/>
              </a:rPr>
              <a:t>(4) Use machine learning kits to detect gestures in Android development.</a:t>
            </a:r>
          </a:p>
          <a:p>
            <a:pPr algn="just"/>
            <a:r>
              <a:rPr lang="en-US" altLang="zh-CN" kern="100" dirty="0">
                <a:solidFill>
                  <a:schemeClr val="tx1"/>
                </a:solidFill>
                <a:latin typeface="Calibri" panose="020F0502020204030204" pitchFamily="34" charset="0"/>
                <a:ea typeface="宋体" panose="02010600030101010101" pitchFamily="2" charset="-122"/>
                <a:cs typeface="Times New Roman" panose="02020603050405020304" pitchFamily="18" charset="0"/>
              </a:rPr>
              <a:t>(5) Build app-related instances.</a:t>
            </a:r>
          </a:p>
          <a:p>
            <a:pPr algn="just"/>
            <a:r>
              <a:rPr lang="en-US" altLang="zh-CN" kern="100" dirty="0">
                <a:solidFill>
                  <a:schemeClr val="tx1"/>
                </a:solidFill>
                <a:latin typeface="Calibri" panose="020F0502020204030204" pitchFamily="34" charset="0"/>
                <a:ea typeface="宋体" panose="02010600030101010101" pitchFamily="2" charset="-122"/>
                <a:cs typeface="Times New Roman" panose="02020603050405020304" pitchFamily="18" charset="0"/>
              </a:rPr>
              <a:t>(6) Add the CSV file to the app's assets folder.</a:t>
            </a:r>
          </a:p>
          <a:p>
            <a:pPr algn="just"/>
            <a:r>
              <a:rPr lang="en-US" altLang="zh-CN" kern="100" dirty="0">
                <a:solidFill>
                  <a:schemeClr val="tx1"/>
                </a:solidFill>
                <a:latin typeface="Calibri" panose="020F0502020204030204" pitchFamily="34" charset="0"/>
                <a:ea typeface="宋体" panose="02010600030101010101" pitchFamily="2" charset="-122"/>
                <a:cs typeface="Times New Roman" panose="02020603050405020304" pitchFamily="18" charset="0"/>
              </a:rPr>
              <a:t>(7) Run the application, export the .</a:t>
            </a:r>
            <a:r>
              <a:rPr lang="en-US" altLang="zh-CN" kern="100" dirty="0" err="1">
                <a:solidFill>
                  <a:schemeClr val="tx1"/>
                </a:solidFill>
                <a:latin typeface="Calibri" panose="020F0502020204030204" pitchFamily="34" charset="0"/>
                <a:ea typeface="宋体" panose="02010600030101010101" pitchFamily="2" charset="-122"/>
                <a:cs typeface="Times New Roman" panose="02020603050405020304" pitchFamily="18" charset="0"/>
              </a:rPr>
              <a:t>apk</a:t>
            </a:r>
            <a:r>
              <a:rPr lang="en-US" altLang="zh-CN" kern="100" dirty="0">
                <a:solidFill>
                  <a:schemeClr val="tx1"/>
                </a:solidFill>
                <a:latin typeface="Calibri" panose="020F0502020204030204" pitchFamily="34" charset="0"/>
                <a:ea typeface="宋体" panose="02010600030101010101" pitchFamily="2" charset="-122"/>
                <a:cs typeface="Times New Roman" panose="02020603050405020304" pitchFamily="18" charset="0"/>
              </a:rPr>
              <a:t> to the mobile terminal for installation and use.</a:t>
            </a:r>
            <a:endParaRPr lang="zh-CN" altLang="zh-CN"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7" name="矩形 46"/>
          <p:cNvSpPr/>
          <p:nvPr/>
        </p:nvSpPr>
        <p:spPr>
          <a:xfrm>
            <a:off x="422913" y="1420485"/>
            <a:ext cx="2330768" cy="6660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Read video/picture from local or camera</a:t>
            </a:r>
            <a:endParaRPr lang="zh-CN" altLang="en-US" sz="1600" dirty="0"/>
          </a:p>
        </p:txBody>
      </p:sp>
      <p:sp>
        <p:nvSpPr>
          <p:cNvPr id="48" name="矩形 47"/>
          <p:cNvSpPr/>
          <p:nvPr/>
        </p:nvSpPr>
        <p:spPr>
          <a:xfrm>
            <a:off x="5410623" y="2437933"/>
            <a:ext cx="1979194" cy="70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Integrate with ML Kit applications</a:t>
            </a:r>
            <a:endParaRPr lang="zh-CN" altLang="en-US" sz="1600" dirty="0"/>
          </a:p>
        </p:txBody>
      </p:sp>
      <p:sp>
        <p:nvSpPr>
          <p:cNvPr id="49" name="矩形 48"/>
          <p:cNvSpPr/>
          <p:nvPr/>
        </p:nvSpPr>
        <p:spPr>
          <a:xfrm>
            <a:off x="7849484" y="1440201"/>
            <a:ext cx="1932190" cy="65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Classification using the K-NN algorithm</a:t>
            </a:r>
            <a:endParaRPr lang="zh-CN" altLang="en-US" sz="1600" dirty="0"/>
          </a:p>
        </p:txBody>
      </p:sp>
      <p:sp>
        <p:nvSpPr>
          <p:cNvPr id="50" name="矩形 49"/>
          <p:cNvSpPr/>
          <p:nvPr/>
        </p:nvSpPr>
        <p:spPr>
          <a:xfrm>
            <a:off x="5410623" y="1420485"/>
            <a:ext cx="1979194" cy="697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CN" sz="1600" dirty="0"/>
              <a:t>Get normalized landmarks</a:t>
            </a:r>
            <a:endParaRPr lang="zh-CN" altLang="en-US" sz="1600" dirty="0"/>
          </a:p>
        </p:txBody>
      </p:sp>
      <p:sp>
        <p:nvSpPr>
          <p:cNvPr id="51" name="矩形 50"/>
          <p:cNvSpPr/>
          <p:nvPr/>
        </p:nvSpPr>
        <p:spPr>
          <a:xfrm>
            <a:off x="3092554" y="1420484"/>
            <a:ext cx="1979195" cy="697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CN" sz="1600" dirty="0"/>
              <a:t>Get training samples</a:t>
            </a:r>
            <a:endParaRPr lang="zh-CN" altLang="en-US" sz="1600" dirty="0"/>
          </a:p>
        </p:txBody>
      </p:sp>
      <p:sp>
        <p:nvSpPr>
          <p:cNvPr id="52" name="矩形 51"/>
          <p:cNvSpPr/>
          <p:nvPr/>
        </p:nvSpPr>
        <p:spPr>
          <a:xfrm>
            <a:off x="7849484" y="2437934"/>
            <a:ext cx="1932190" cy="70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CN" sz="1600" dirty="0"/>
              <a:t>action count</a:t>
            </a:r>
            <a:endParaRPr lang="zh-CN" altLang="en-US" sz="1600" dirty="0"/>
          </a:p>
        </p:txBody>
      </p:sp>
      <p:sp>
        <p:nvSpPr>
          <p:cNvPr id="53" name="矩形 52"/>
          <p:cNvSpPr/>
          <p:nvPr/>
        </p:nvSpPr>
        <p:spPr>
          <a:xfrm>
            <a:off x="3086099" y="2437933"/>
            <a:ext cx="1979194" cy="70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CN" sz="1400" dirty="0"/>
              <a:t>Build related instances</a:t>
            </a:r>
            <a:endParaRPr lang="zh-CN" altLang="en-US" sz="1400" dirty="0"/>
          </a:p>
        </p:txBody>
      </p:sp>
      <p:sp>
        <p:nvSpPr>
          <p:cNvPr id="54" name="矩形 53"/>
          <p:cNvSpPr/>
          <p:nvPr/>
        </p:nvSpPr>
        <p:spPr>
          <a:xfrm>
            <a:off x="428939" y="2440198"/>
            <a:ext cx="2243321" cy="70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CN" sz="1600" dirty="0"/>
              <a:t>import csv file in app</a:t>
            </a:r>
            <a:endParaRPr lang="zh-CN" altLang="en-US" sz="1600" dirty="0"/>
          </a:p>
        </p:txBody>
      </p:sp>
      <p:sp>
        <p:nvSpPr>
          <p:cNvPr id="55" name="矩形 54"/>
          <p:cNvSpPr/>
          <p:nvPr/>
        </p:nvSpPr>
        <p:spPr>
          <a:xfrm>
            <a:off x="440208" y="3391891"/>
            <a:ext cx="2232052" cy="70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Build and run the application</a:t>
            </a:r>
            <a:endParaRPr lang="zh-CN" altLang="en-US" sz="1600" dirty="0"/>
          </a:p>
        </p:txBody>
      </p:sp>
      <p:sp>
        <p:nvSpPr>
          <p:cNvPr id="56" name="矩形 55"/>
          <p:cNvSpPr/>
          <p:nvPr/>
        </p:nvSpPr>
        <p:spPr>
          <a:xfrm>
            <a:off x="3092555" y="3391891"/>
            <a:ext cx="1979194" cy="713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CN" sz="1600" dirty="0"/>
              <a:t>export .apk file</a:t>
            </a:r>
            <a:endParaRPr lang="zh-CN" altLang="en-US" sz="1600" dirty="0"/>
          </a:p>
        </p:txBody>
      </p:sp>
      <p:sp>
        <p:nvSpPr>
          <p:cNvPr id="57" name="矩形 56"/>
          <p:cNvSpPr/>
          <p:nvPr/>
        </p:nvSpPr>
        <p:spPr>
          <a:xfrm>
            <a:off x="5410623" y="3391890"/>
            <a:ext cx="1979194" cy="70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CN" sz="1600" dirty="0"/>
              <a:t>User installation and use</a:t>
            </a:r>
            <a:endParaRPr lang="zh-CN" altLang="en-US" sz="1600" dirty="0"/>
          </a:p>
        </p:txBody>
      </p:sp>
      <p:sp>
        <p:nvSpPr>
          <p:cNvPr id="68" name="文本框 67"/>
          <p:cNvSpPr txBox="1"/>
          <p:nvPr/>
        </p:nvSpPr>
        <p:spPr>
          <a:xfrm>
            <a:off x="348916" y="900650"/>
            <a:ext cx="3988468" cy="369332"/>
          </a:xfrm>
          <a:prstGeom prst="rect">
            <a:avLst/>
          </a:prstGeom>
          <a:noFill/>
        </p:spPr>
        <p:txBody>
          <a:bodyPr wrap="square" rtlCol="0">
            <a:spAutoFit/>
          </a:bodyPr>
          <a:lstStyle/>
          <a:p>
            <a:r>
              <a:rPr lang="en-US" altLang="zh-CN"/>
              <a:t>The project design plan is as follows:</a:t>
            </a:r>
            <a:endParaRPr lang="zh-CN" altLang="en-US" dirty="0"/>
          </a:p>
        </p:txBody>
      </p:sp>
      <p:cxnSp>
        <p:nvCxnSpPr>
          <p:cNvPr id="92" name="直接箭头连接符 91"/>
          <p:cNvCxnSpPr>
            <a:stCxn id="47" idx="3"/>
            <a:endCxn id="51" idx="1"/>
          </p:cNvCxnSpPr>
          <p:nvPr/>
        </p:nvCxnSpPr>
        <p:spPr>
          <a:xfrm>
            <a:off x="2753681" y="1753511"/>
            <a:ext cx="338873" cy="15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51" idx="3"/>
            <a:endCxn id="50" idx="1"/>
          </p:cNvCxnSpPr>
          <p:nvPr/>
        </p:nvCxnSpPr>
        <p:spPr>
          <a:xfrm>
            <a:off x="5071749" y="1769021"/>
            <a:ext cx="338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50" idx="3"/>
            <a:endCxn id="49" idx="1"/>
          </p:cNvCxnSpPr>
          <p:nvPr/>
        </p:nvCxnSpPr>
        <p:spPr>
          <a:xfrm flipV="1">
            <a:off x="7389817" y="1769020"/>
            <a:ext cx="4596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49" idx="2"/>
            <a:endCxn id="52" idx="0"/>
          </p:cNvCxnSpPr>
          <p:nvPr/>
        </p:nvCxnSpPr>
        <p:spPr>
          <a:xfrm>
            <a:off x="8815579" y="2097838"/>
            <a:ext cx="0" cy="34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52" idx="1"/>
            <a:endCxn id="48" idx="3"/>
          </p:cNvCxnSpPr>
          <p:nvPr/>
        </p:nvCxnSpPr>
        <p:spPr>
          <a:xfrm flipH="1" flipV="1">
            <a:off x="7389817" y="2792076"/>
            <a:ext cx="4596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48" idx="1"/>
            <a:endCxn id="53" idx="3"/>
          </p:cNvCxnSpPr>
          <p:nvPr/>
        </p:nvCxnSpPr>
        <p:spPr>
          <a:xfrm flipH="1">
            <a:off x="5065293" y="2792076"/>
            <a:ext cx="345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53" idx="1"/>
            <a:endCxn id="54" idx="3"/>
          </p:cNvCxnSpPr>
          <p:nvPr/>
        </p:nvCxnSpPr>
        <p:spPr>
          <a:xfrm flipH="1">
            <a:off x="2672260" y="2792076"/>
            <a:ext cx="413839" cy="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54" idx="2"/>
            <a:endCxn id="55" idx="0"/>
          </p:cNvCxnSpPr>
          <p:nvPr/>
        </p:nvCxnSpPr>
        <p:spPr>
          <a:xfrm>
            <a:off x="1550600" y="3148483"/>
            <a:ext cx="5634" cy="243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55" idx="3"/>
            <a:endCxn id="56" idx="1"/>
          </p:cNvCxnSpPr>
          <p:nvPr/>
        </p:nvCxnSpPr>
        <p:spPr>
          <a:xfrm>
            <a:off x="2672260" y="3746034"/>
            <a:ext cx="420295" cy="2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56" idx="3"/>
            <a:endCxn id="57" idx="1"/>
          </p:cNvCxnSpPr>
          <p:nvPr/>
        </p:nvCxnSpPr>
        <p:spPr>
          <a:xfrm flipV="1">
            <a:off x="5071749" y="3746033"/>
            <a:ext cx="338874" cy="2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0"/>
  <p:tag name="ISPRING_SCORM_RATE_QUIZZES" val="0"/>
  <p:tag name="ISPRING_SCORM_PASSING_SCORE" val="0.000000"/>
  <p:tag name="ISPRING_ULTRA_SCORM_COURSE_ID" val="A78CEC3E-BCFF-49ED-B9F8-C52885FA26DD"/>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ppt\第九批\494616"/>
  <p:tag name="ISPRING_FIRST_PUBLISH" val="1"/>
  <p:tag name="KSO_WPP_MARK_KEY" val="f599f812-3cc7-41d6-9e32-36f7baae3aec"/>
  <p:tag name="COMMONDATA" val="eyJoZGlkIjoiMmI4ZWVkNmFiZWJkNWYyNjZjODllZjg2OGQ4ZjJkOT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ee28955f-d9ba-4b02-ac0d-13845a4ba178}"/>
  <p:tag name="TABLE_ENDDRAG_ORIGIN_RECT" val="933*470"/>
  <p:tag name="TABLE_ENDDRAG_RECT" val="12*37*933*47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3b46a564-28fb-4b20-abb3-bc72fb5cd831}"/>
  <p:tag name="TABLE_ENDDRAG_ORIGIN_RECT" val="852*361"/>
  <p:tag name="TABLE_ENDDRAG_RECT" val="28*93*852*36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PPT模板免费下载：PPT汇 www.ppthui.com">
  <a:themeElements>
    <a:clrScheme name="自定义 331">
      <a:dk1>
        <a:srgbClr val="000000"/>
      </a:dk1>
      <a:lt1>
        <a:srgbClr val="FFFFFF"/>
      </a:lt1>
      <a:dk2>
        <a:srgbClr val="778495"/>
      </a:dk2>
      <a:lt2>
        <a:srgbClr val="F0F0F0"/>
      </a:lt2>
      <a:accent1>
        <a:srgbClr val="37AB91"/>
      </a:accent1>
      <a:accent2>
        <a:srgbClr val="FF9409"/>
      </a:accent2>
      <a:accent3>
        <a:srgbClr val="37AB91"/>
      </a:accent3>
      <a:accent4>
        <a:srgbClr val="FF9409"/>
      </a:accent4>
      <a:accent5>
        <a:srgbClr val="37AB91"/>
      </a:accent5>
      <a:accent6>
        <a:srgbClr val="FF9409"/>
      </a:accent6>
      <a:hlink>
        <a:srgbClr val="37AB91"/>
      </a:hlink>
      <a:folHlink>
        <a:srgbClr val="BFBFBF"/>
      </a:folHlink>
    </a:clrScheme>
    <a:fontScheme name="witwv1jx">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9</TotalTime>
  <Words>2506</Words>
  <Application>Microsoft Office PowerPoint</Application>
  <PresentationFormat>宽屏</PresentationFormat>
  <Paragraphs>368</Paragraphs>
  <Slides>33</Slides>
  <Notes>15</Notes>
  <HiddenSlides>0</HiddenSlides>
  <MMClips>3</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33</vt:i4>
      </vt:variant>
    </vt:vector>
  </HeadingPairs>
  <TitlesOfParts>
    <vt:vector size="44" baseType="lpstr">
      <vt:lpstr>Lucida Grande CY</vt:lpstr>
      <vt:lpstr>等线</vt:lpstr>
      <vt:lpstr>微软雅黑</vt:lpstr>
      <vt:lpstr>字魂59号-创粗黑</vt:lpstr>
      <vt:lpstr>Arial</vt:lpstr>
      <vt:lpstr>Arial Bold</vt:lpstr>
      <vt:lpstr>Calibri</vt:lpstr>
      <vt:lpstr>Times New Roman</vt:lpstr>
      <vt:lpstr>Wingdings</vt:lpstr>
      <vt:lpstr>PPT模板免费下载：PPT汇 www.ppthui.com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彩色斜线</dc:title>
  <dc:creator>第一PPT</dc:creator>
  <cp:keywords>www.1ppt.com</cp:keywords>
  <dc:description>www.1ppt.com</dc:description>
  <cp:lastModifiedBy>昊 王</cp:lastModifiedBy>
  <cp:revision>120</cp:revision>
  <dcterms:created xsi:type="dcterms:W3CDTF">2023-04-04T13:16:00Z</dcterms:created>
  <dcterms:modified xsi:type="dcterms:W3CDTF">2023-05-30T11:27:01Z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9CF13A32F1D14242BCDC975E9F4D5B8F_12</vt:lpwstr>
  </property>
</Properties>
</file>